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3" r:id="rId1"/>
    <p:sldMasterId id="2147483925" r:id="rId2"/>
    <p:sldMasterId id="2147483975" r:id="rId3"/>
    <p:sldMasterId id="2147483987" r:id="rId4"/>
  </p:sldMasterIdLst>
  <p:notesMasterIdLst>
    <p:notesMasterId r:id="rId46"/>
  </p:notesMasterIdLst>
  <p:handoutMasterIdLst>
    <p:handoutMasterId r:id="rId47"/>
  </p:handoutMasterIdLst>
  <p:sldIdLst>
    <p:sldId id="256" r:id="rId5"/>
    <p:sldId id="553" r:id="rId6"/>
    <p:sldId id="292" r:id="rId7"/>
    <p:sldId id="602" r:id="rId8"/>
    <p:sldId id="603" r:id="rId9"/>
    <p:sldId id="604" r:id="rId10"/>
    <p:sldId id="639" r:id="rId11"/>
    <p:sldId id="606" r:id="rId12"/>
    <p:sldId id="640" r:id="rId13"/>
    <p:sldId id="632" r:id="rId14"/>
    <p:sldId id="630" r:id="rId15"/>
    <p:sldId id="616" r:id="rId16"/>
    <p:sldId id="641" r:id="rId17"/>
    <p:sldId id="648" r:id="rId18"/>
    <p:sldId id="651" r:id="rId19"/>
    <p:sldId id="652" r:id="rId20"/>
    <p:sldId id="653" r:id="rId21"/>
    <p:sldId id="654" r:id="rId22"/>
    <p:sldId id="655" r:id="rId23"/>
    <p:sldId id="634" r:id="rId24"/>
    <p:sldId id="649" r:id="rId25"/>
    <p:sldId id="612" r:id="rId26"/>
    <p:sldId id="650" r:id="rId27"/>
    <p:sldId id="600" r:id="rId28"/>
    <p:sldId id="644" r:id="rId29"/>
    <p:sldId id="645" r:id="rId30"/>
    <p:sldId id="620" r:id="rId31"/>
    <p:sldId id="623" r:id="rId32"/>
    <p:sldId id="631" r:id="rId33"/>
    <p:sldId id="626" r:id="rId34"/>
    <p:sldId id="646" r:id="rId35"/>
    <p:sldId id="647" r:id="rId36"/>
    <p:sldId id="578" r:id="rId37"/>
    <p:sldId id="633" r:id="rId38"/>
    <p:sldId id="638" r:id="rId39"/>
    <p:sldId id="635" r:id="rId40"/>
    <p:sldId id="636" r:id="rId41"/>
    <p:sldId id="637" r:id="rId42"/>
    <p:sldId id="577" r:id="rId43"/>
    <p:sldId id="496" r:id="rId44"/>
    <p:sldId id="580" r:id="rId45"/>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國產法規" id="{ECECBFF8-CE81-4BCC-9D47-DB364122A9BC}">
          <p14:sldIdLst>
            <p14:sldId id="256"/>
            <p14:sldId id="553"/>
            <p14:sldId id="292"/>
            <p14:sldId id="602"/>
            <p14:sldId id="603"/>
            <p14:sldId id="604"/>
            <p14:sldId id="639"/>
            <p14:sldId id="606"/>
            <p14:sldId id="640"/>
            <p14:sldId id="632"/>
            <p14:sldId id="630"/>
            <p14:sldId id="616"/>
            <p14:sldId id="641"/>
            <p14:sldId id="648"/>
            <p14:sldId id="651"/>
            <p14:sldId id="652"/>
            <p14:sldId id="653"/>
            <p14:sldId id="654"/>
            <p14:sldId id="655"/>
            <p14:sldId id="634"/>
            <p14:sldId id="649"/>
            <p14:sldId id="612"/>
            <p14:sldId id="650"/>
            <p14:sldId id="600"/>
            <p14:sldId id="644"/>
            <p14:sldId id="645"/>
            <p14:sldId id="620"/>
            <p14:sldId id="623"/>
            <p14:sldId id="631"/>
            <p14:sldId id="626"/>
          </p14:sldIdLst>
        </p14:section>
        <p14:section name="未命名的章節" id="{E72B4B90-C92F-4923-845C-4ED41F90592E}">
          <p14:sldIdLst/>
        </p14:section>
        <p14:section name="未命名的章節" id="{059F734E-6E77-4D1C-A6BE-C9CA0A0A5E88}">
          <p14:sldIdLst>
            <p14:sldId id="646"/>
            <p14:sldId id="647"/>
            <p14:sldId id="578"/>
            <p14:sldId id="633"/>
            <p14:sldId id="638"/>
            <p14:sldId id="635"/>
            <p14:sldId id="636"/>
            <p14:sldId id="637"/>
            <p14:sldId id="577"/>
            <p14:sldId id="496"/>
            <p14:sldId id="58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6699FF"/>
    <a:srgbClr val="CC66FF"/>
    <a:srgbClr val="00CC00"/>
    <a:srgbClr val="D6FCD0"/>
    <a:srgbClr val="FFFF00"/>
    <a:srgbClr val="CC00CC"/>
    <a:srgbClr val="DD1DA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408" autoAdjust="0"/>
  </p:normalViewPr>
  <p:slideViewPr>
    <p:cSldViewPr>
      <p:cViewPr>
        <p:scale>
          <a:sx n="75" d="100"/>
          <a:sy n="75" d="100"/>
        </p:scale>
        <p:origin x="-2592" y="-6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2DA75-1611-4938-954C-1EFAB89DD036}" type="doc">
      <dgm:prSet loTypeId="urn:microsoft.com/office/officeart/2009/layout/CircleArrowProcess" loCatId="cycle" qsTypeId="urn:microsoft.com/office/officeart/2005/8/quickstyle/3d4" qsCatId="3D" csTypeId="urn:microsoft.com/office/officeart/2005/8/colors/colorful1#2" csCatId="colorful" phldr="1"/>
      <dgm:spPr/>
      <dgm:t>
        <a:bodyPr/>
        <a:lstStyle/>
        <a:p>
          <a:endParaRPr lang="zh-TW" altLang="en-US"/>
        </a:p>
      </dgm:t>
    </dgm:pt>
    <dgm:pt modelId="{C0CF7AF3-7019-4FA0-9CD7-B032DF682566}">
      <dgm:prSet phldrT="[文字]" custT="1"/>
      <dgm:spPr/>
      <dgm:t>
        <a:bodyPr/>
        <a:lstStyle/>
        <a:p>
          <a:pPr>
            <a:lnSpc>
              <a:spcPts val="3600"/>
            </a:lnSpc>
          </a:pPr>
          <a:r>
            <a:rPr lang="zh-TW" altLang="en-US" sz="3000" b="1" dirty="0" smtClean="0">
              <a:latin typeface="微軟正黑體" panose="020B0604030504040204" pitchFamily="34" charset="-120"/>
              <a:ea typeface="微軟正黑體" panose="020B0604030504040204" pitchFamily="34" charset="-120"/>
            </a:rPr>
            <a:t>私人</a:t>
          </a:r>
          <a:endParaRPr lang="en-US" altLang="zh-TW" sz="3000" b="1" dirty="0" smtClean="0">
            <a:latin typeface="微軟正黑體" panose="020B0604030504040204" pitchFamily="34" charset="-120"/>
            <a:ea typeface="微軟正黑體" panose="020B0604030504040204" pitchFamily="34" charset="-120"/>
          </a:endParaRPr>
        </a:p>
        <a:p>
          <a:pPr>
            <a:lnSpc>
              <a:spcPct val="90000"/>
            </a:lnSpc>
          </a:pPr>
          <a:r>
            <a:rPr lang="zh-TW" altLang="en-US" sz="2000" b="1" dirty="0" smtClean="0">
              <a:latin typeface="微軟正黑體" panose="020B0604030504040204" pitchFamily="34" charset="-120"/>
              <a:ea typeface="微軟正黑體" panose="020B0604030504040204" pitchFamily="34" charset="-120"/>
            </a:rPr>
            <a:t>機關以外之占用者</a:t>
          </a:r>
          <a:endParaRPr lang="zh-TW" altLang="en-US" sz="2000" b="1" dirty="0">
            <a:latin typeface="微軟正黑體" panose="020B0604030504040204" pitchFamily="34" charset="-120"/>
            <a:ea typeface="微軟正黑體" panose="020B0604030504040204" pitchFamily="34" charset="-120"/>
          </a:endParaRPr>
        </a:p>
      </dgm:t>
    </dgm:pt>
    <dgm:pt modelId="{E393A48F-2032-44D3-86C3-AB5FD08DC3D8}" type="parTrans" cxnId="{1930D42A-74A1-4FF1-97CC-DF11AA1B84D4}">
      <dgm:prSet/>
      <dgm:spPr/>
      <dgm:t>
        <a:bodyPr/>
        <a:lstStyle/>
        <a:p>
          <a:endParaRPr lang="zh-TW" altLang="en-US" b="1">
            <a:latin typeface="標楷體" panose="03000509000000000000" pitchFamily="65" charset="-120"/>
            <a:ea typeface="標楷體" panose="03000509000000000000" pitchFamily="65" charset="-120"/>
          </a:endParaRPr>
        </a:p>
      </dgm:t>
    </dgm:pt>
    <dgm:pt modelId="{3E4A3EA6-DD48-47F9-BF66-1B1B4AFEB28A}" type="sibTrans" cxnId="{1930D42A-74A1-4FF1-97CC-DF11AA1B84D4}">
      <dgm:prSet/>
      <dgm:spPr/>
      <dgm:t>
        <a:bodyPr/>
        <a:lstStyle/>
        <a:p>
          <a:endParaRPr lang="zh-TW" altLang="en-US" b="1">
            <a:latin typeface="標楷體" panose="03000509000000000000" pitchFamily="65" charset="-120"/>
            <a:ea typeface="標楷體" panose="03000509000000000000" pitchFamily="65" charset="-120"/>
          </a:endParaRPr>
        </a:p>
      </dgm:t>
    </dgm:pt>
    <dgm:pt modelId="{6E20E92A-F0AA-43D5-B1DF-F9604704D786}">
      <dgm:prSet phldrT="[文字]" custT="1"/>
      <dgm:spPr/>
      <dgm:t>
        <a:bodyPr/>
        <a:lstStyle/>
        <a:p>
          <a:pPr algn="ctr">
            <a:lnSpc>
              <a:spcPts val="2300"/>
            </a:lnSpc>
            <a:spcBef>
              <a:spcPts val="600"/>
            </a:spcBef>
          </a:pPr>
          <a:r>
            <a:rPr lang="zh-TW" altLang="en-US" sz="3000" b="1" dirty="0" smtClean="0">
              <a:latin typeface="微軟正黑體" panose="020B0604030504040204" pitchFamily="34" charset="-120"/>
              <a:ea typeface="微軟正黑體" panose="020B0604030504040204" pitchFamily="34" charset="-120"/>
            </a:rPr>
            <a:t>機關</a:t>
          </a:r>
          <a:endParaRPr lang="en-US" altLang="zh-TW" sz="3000" b="1" dirty="0" smtClean="0">
            <a:latin typeface="微軟正黑體" panose="020B0604030504040204" pitchFamily="34" charset="-120"/>
            <a:ea typeface="微軟正黑體" panose="020B0604030504040204" pitchFamily="34" charset="-120"/>
          </a:endParaRPr>
        </a:p>
        <a:p>
          <a:pPr algn="l">
            <a:lnSpc>
              <a:spcPts val="2000"/>
            </a:lnSpc>
            <a:spcBef>
              <a:spcPct val="0"/>
            </a:spcBef>
          </a:pPr>
          <a:r>
            <a:rPr lang="zh-TW" altLang="en-US" sz="2000" b="1" dirty="0" smtClean="0">
              <a:latin typeface="微軟正黑體" panose="020B0604030504040204" pitchFamily="34" charset="-120"/>
              <a:ea typeface="微軟正黑體" panose="020B0604030504040204" pitchFamily="34" charset="-120"/>
              <a:sym typeface="Wingdings"/>
            </a:rPr>
            <a:t></a:t>
          </a:r>
          <a:r>
            <a:rPr lang="zh-TW" altLang="en-US" sz="2000" b="1" dirty="0" smtClean="0">
              <a:latin typeface="微軟正黑體" panose="020B0604030504040204" pitchFamily="34" charset="-120"/>
              <a:ea typeface="微軟正黑體" panose="020B0604030504040204" pitchFamily="34" charset="-120"/>
            </a:rPr>
            <a:t>政府機關</a:t>
          </a:r>
          <a:endParaRPr lang="en-US" altLang="zh-TW" sz="2000" b="1" dirty="0" smtClean="0">
            <a:latin typeface="微軟正黑體" panose="020B0604030504040204" pitchFamily="34" charset="-120"/>
            <a:ea typeface="微軟正黑體" panose="020B0604030504040204" pitchFamily="34" charset="-120"/>
          </a:endParaRPr>
        </a:p>
        <a:p>
          <a:pPr algn="l">
            <a:lnSpc>
              <a:spcPts val="2200"/>
            </a:lnSpc>
            <a:spcBef>
              <a:spcPct val="0"/>
            </a:spcBef>
          </a:pPr>
          <a:r>
            <a:rPr lang="zh-TW" altLang="en-US" sz="2000" b="1" dirty="0" smtClean="0">
              <a:latin typeface="微軟正黑體" panose="020B0604030504040204" pitchFamily="34" charset="-120"/>
              <a:ea typeface="微軟正黑體" panose="020B0604030504040204" pitchFamily="34" charset="-120"/>
              <a:sym typeface="Wingdings"/>
            </a:rPr>
            <a:t></a:t>
          </a:r>
          <a:r>
            <a:rPr lang="zh-TW" altLang="en-US" sz="2000" b="1" dirty="0" smtClean="0">
              <a:latin typeface="微軟正黑體" panose="020B0604030504040204" pitchFamily="34" charset="-120"/>
              <a:ea typeface="微軟正黑體" panose="020B0604030504040204" pitchFamily="34" charset="-120"/>
            </a:rPr>
            <a:t>公立學校</a:t>
          </a:r>
          <a:endParaRPr lang="en-US" altLang="zh-TW" sz="2000" b="1" dirty="0" smtClean="0">
            <a:latin typeface="微軟正黑體" panose="020B0604030504040204" pitchFamily="34" charset="-120"/>
            <a:ea typeface="微軟正黑體" panose="020B0604030504040204" pitchFamily="34" charset="-120"/>
          </a:endParaRPr>
        </a:p>
        <a:p>
          <a:pPr algn="l">
            <a:lnSpc>
              <a:spcPts val="2200"/>
            </a:lnSpc>
            <a:spcBef>
              <a:spcPct val="0"/>
            </a:spcBef>
          </a:pPr>
          <a:r>
            <a:rPr lang="zh-TW" altLang="en-US" sz="2000" b="1" dirty="0" smtClean="0">
              <a:latin typeface="微軟正黑體" panose="020B0604030504040204" pitchFamily="34" charset="-120"/>
              <a:ea typeface="微軟正黑體" panose="020B0604030504040204" pitchFamily="34" charset="-120"/>
              <a:sym typeface="Wingdings"/>
            </a:rPr>
            <a:t></a:t>
          </a:r>
          <a:r>
            <a:rPr lang="zh-TW" altLang="en-US" sz="2000" b="1" dirty="0" smtClean="0">
              <a:latin typeface="微軟正黑體" panose="020B0604030504040204" pitchFamily="34" charset="-120"/>
              <a:ea typeface="微軟正黑體" panose="020B0604030504040204" pitchFamily="34" charset="-120"/>
            </a:rPr>
            <a:t>非公司組織國營事業</a:t>
          </a:r>
          <a:endParaRPr lang="zh-TW" altLang="en-US" sz="2000" b="1" dirty="0">
            <a:latin typeface="微軟正黑體" panose="020B0604030504040204" pitchFamily="34" charset="-120"/>
            <a:ea typeface="微軟正黑體" panose="020B0604030504040204" pitchFamily="34" charset="-120"/>
          </a:endParaRPr>
        </a:p>
      </dgm:t>
    </dgm:pt>
    <dgm:pt modelId="{3771ED06-BB9C-4B32-9487-379BC3C2429C}" type="sibTrans" cxnId="{967D1FB4-F45F-410C-89A3-1493AAC07309}">
      <dgm:prSet/>
      <dgm:spPr/>
      <dgm:t>
        <a:bodyPr/>
        <a:lstStyle/>
        <a:p>
          <a:endParaRPr lang="zh-TW" altLang="en-US" b="1">
            <a:latin typeface="標楷體" panose="03000509000000000000" pitchFamily="65" charset="-120"/>
            <a:ea typeface="標楷體" panose="03000509000000000000" pitchFamily="65" charset="-120"/>
          </a:endParaRPr>
        </a:p>
      </dgm:t>
    </dgm:pt>
    <dgm:pt modelId="{FCDD5AD3-9498-4858-A568-FEABFF27C9C2}" type="parTrans" cxnId="{967D1FB4-F45F-410C-89A3-1493AAC07309}">
      <dgm:prSet/>
      <dgm:spPr/>
      <dgm:t>
        <a:bodyPr/>
        <a:lstStyle/>
        <a:p>
          <a:endParaRPr lang="zh-TW" altLang="en-US" b="1">
            <a:latin typeface="標楷體" panose="03000509000000000000" pitchFamily="65" charset="-120"/>
            <a:ea typeface="標楷體" panose="03000509000000000000" pitchFamily="65" charset="-120"/>
          </a:endParaRPr>
        </a:p>
      </dgm:t>
    </dgm:pt>
    <dgm:pt modelId="{0C46157F-9232-4F80-8572-163C0E430A5A}" type="pres">
      <dgm:prSet presAssocID="{B1C2DA75-1611-4938-954C-1EFAB89DD036}" presName="Name0" presStyleCnt="0">
        <dgm:presLayoutVars>
          <dgm:chMax val="7"/>
          <dgm:chPref val="7"/>
          <dgm:dir/>
          <dgm:animLvl val="lvl"/>
        </dgm:presLayoutVars>
      </dgm:prSet>
      <dgm:spPr/>
      <dgm:t>
        <a:bodyPr/>
        <a:lstStyle/>
        <a:p>
          <a:endParaRPr lang="zh-TW" altLang="en-US"/>
        </a:p>
      </dgm:t>
    </dgm:pt>
    <dgm:pt modelId="{C3343C33-433E-4192-BD1E-5A5025F69800}" type="pres">
      <dgm:prSet presAssocID="{6E20E92A-F0AA-43D5-B1DF-F9604704D786}" presName="Accent1" presStyleCnt="0"/>
      <dgm:spPr/>
      <dgm:t>
        <a:bodyPr/>
        <a:lstStyle/>
        <a:p>
          <a:endParaRPr lang="zh-TW" altLang="en-US"/>
        </a:p>
      </dgm:t>
    </dgm:pt>
    <dgm:pt modelId="{1666A345-85D3-4618-8260-AC70841CF306}" type="pres">
      <dgm:prSet presAssocID="{6E20E92A-F0AA-43D5-B1DF-F9604704D786}" presName="Accent" presStyleLbl="node1" presStyleIdx="0" presStyleCnt="2" custScaleX="189854" custLinFactNeighborX="32381" custLinFactNeighborY="0"/>
      <dgm:spPr/>
      <dgm:t>
        <a:bodyPr/>
        <a:lstStyle/>
        <a:p>
          <a:endParaRPr lang="zh-TW" altLang="en-US"/>
        </a:p>
      </dgm:t>
    </dgm:pt>
    <dgm:pt modelId="{55423F2F-88B5-4D76-9324-75A8E08F8DEC}" type="pres">
      <dgm:prSet presAssocID="{6E20E92A-F0AA-43D5-B1DF-F9604704D786}" presName="Parent1" presStyleLbl="revTx" presStyleIdx="0" presStyleCnt="2" custAng="0" custScaleX="167875" custScaleY="151684" custLinFactNeighborX="67718" custLinFactNeighborY="14732">
        <dgm:presLayoutVars>
          <dgm:chMax val="1"/>
          <dgm:chPref val="1"/>
          <dgm:bulletEnabled val="1"/>
        </dgm:presLayoutVars>
      </dgm:prSet>
      <dgm:spPr/>
      <dgm:t>
        <a:bodyPr/>
        <a:lstStyle/>
        <a:p>
          <a:endParaRPr lang="zh-TW" altLang="en-US"/>
        </a:p>
      </dgm:t>
    </dgm:pt>
    <dgm:pt modelId="{0FCCBE6A-8AAA-4F85-87FE-1DC57BAB4A48}" type="pres">
      <dgm:prSet presAssocID="{C0CF7AF3-7019-4FA0-9CD7-B032DF682566}" presName="Accent2" presStyleCnt="0"/>
      <dgm:spPr/>
      <dgm:t>
        <a:bodyPr/>
        <a:lstStyle/>
        <a:p>
          <a:endParaRPr lang="zh-TW" altLang="en-US"/>
        </a:p>
      </dgm:t>
    </dgm:pt>
    <dgm:pt modelId="{5B27DF57-C99E-4FDE-A970-FA3B581D50D6}" type="pres">
      <dgm:prSet presAssocID="{C0CF7AF3-7019-4FA0-9CD7-B032DF682566}" presName="Accent" presStyleLbl="node1" presStyleIdx="1" presStyleCnt="2" custScaleX="175039" custLinFactNeighborX="-33095" custLinFactNeighborY="8387"/>
      <dgm:spPr/>
      <dgm:t>
        <a:bodyPr/>
        <a:lstStyle/>
        <a:p>
          <a:endParaRPr lang="zh-TW" altLang="en-US"/>
        </a:p>
      </dgm:t>
    </dgm:pt>
    <dgm:pt modelId="{768EC35E-7499-4003-8F34-B0E53E4C618D}" type="pres">
      <dgm:prSet presAssocID="{C0CF7AF3-7019-4FA0-9CD7-B032DF682566}" presName="Parent2" presStyleLbl="revTx" presStyleIdx="1" presStyleCnt="2" custScaleX="145646" custLinFactNeighborX="-57300" custLinFactNeighborY="29001">
        <dgm:presLayoutVars>
          <dgm:chMax val="1"/>
          <dgm:chPref val="1"/>
          <dgm:bulletEnabled val="1"/>
        </dgm:presLayoutVars>
      </dgm:prSet>
      <dgm:spPr/>
      <dgm:t>
        <a:bodyPr/>
        <a:lstStyle/>
        <a:p>
          <a:endParaRPr lang="zh-TW" altLang="en-US"/>
        </a:p>
      </dgm:t>
    </dgm:pt>
  </dgm:ptLst>
  <dgm:cxnLst>
    <dgm:cxn modelId="{967D1FB4-F45F-410C-89A3-1493AAC07309}" srcId="{B1C2DA75-1611-4938-954C-1EFAB89DD036}" destId="{6E20E92A-F0AA-43D5-B1DF-F9604704D786}" srcOrd="0" destOrd="0" parTransId="{FCDD5AD3-9498-4858-A568-FEABFF27C9C2}" sibTransId="{3771ED06-BB9C-4B32-9487-379BC3C2429C}"/>
    <dgm:cxn modelId="{1E73E845-BAE3-430D-A760-2856F7F80E3D}" type="presOf" srcId="{C0CF7AF3-7019-4FA0-9CD7-B032DF682566}" destId="{768EC35E-7499-4003-8F34-B0E53E4C618D}" srcOrd="0" destOrd="0" presId="urn:microsoft.com/office/officeart/2009/layout/CircleArrowProcess"/>
    <dgm:cxn modelId="{1930D42A-74A1-4FF1-97CC-DF11AA1B84D4}" srcId="{B1C2DA75-1611-4938-954C-1EFAB89DD036}" destId="{C0CF7AF3-7019-4FA0-9CD7-B032DF682566}" srcOrd="1" destOrd="0" parTransId="{E393A48F-2032-44D3-86C3-AB5FD08DC3D8}" sibTransId="{3E4A3EA6-DD48-47F9-BF66-1B1B4AFEB28A}"/>
    <dgm:cxn modelId="{E67DB8EF-F7B4-403F-A029-B5193FFD5782}" type="presOf" srcId="{6E20E92A-F0AA-43D5-B1DF-F9604704D786}" destId="{55423F2F-88B5-4D76-9324-75A8E08F8DEC}" srcOrd="0" destOrd="0" presId="urn:microsoft.com/office/officeart/2009/layout/CircleArrowProcess"/>
    <dgm:cxn modelId="{489DE839-A052-4E57-A5E5-0539349CA259}" type="presOf" srcId="{B1C2DA75-1611-4938-954C-1EFAB89DD036}" destId="{0C46157F-9232-4F80-8572-163C0E430A5A}" srcOrd="0" destOrd="0" presId="urn:microsoft.com/office/officeart/2009/layout/CircleArrowProcess"/>
    <dgm:cxn modelId="{DBE41236-9745-4202-9C8B-AE8C94756372}" type="presParOf" srcId="{0C46157F-9232-4F80-8572-163C0E430A5A}" destId="{C3343C33-433E-4192-BD1E-5A5025F69800}" srcOrd="0" destOrd="0" presId="urn:microsoft.com/office/officeart/2009/layout/CircleArrowProcess"/>
    <dgm:cxn modelId="{56D99C57-591C-49A7-B1F9-B0704AF1275A}" type="presParOf" srcId="{C3343C33-433E-4192-BD1E-5A5025F69800}" destId="{1666A345-85D3-4618-8260-AC70841CF306}" srcOrd="0" destOrd="0" presId="urn:microsoft.com/office/officeart/2009/layout/CircleArrowProcess"/>
    <dgm:cxn modelId="{B3D65DFC-B212-44F7-B419-EF8BFAC2E6EC}" type="presParOf" srcId="{0C46157F-9232-4F80-8572-163C0E430A5A}" destId="{55423F2F-88B5-4D76-9324-75A8E08F8DEC}" srcOrd="1" destOrd="0" presId="urn:microsoft.com/office/officeart/2009/layout/CircleArrowProcess"/>
    <dgm:cxn modelId="{1876E970-D7A4-4DE2-84DE-6778C0F92F10}" type="presParOf" srcId="{0C46157F-9232-4F80-8572-163C0E430A5A}" destId="{0FCCBE6A-8AAA-4F85-87FE-1DC57BAB4A48}" srcOrd="2" destOrd="0" presId="urn:microsoft.com/office/officeart/2009/layout/CircleArrowProcess"/>
    <dgm:cxn modelId="{4F5ED807-07D3-4490-903E-3A3CA8C989C5}" type="presParOf" srcId="{0FCCBE6A-8AAA-4F85-87FE-1DC57BAB4A48}" destId="{5B27DF57-C99E-4FDE-A970-FA3B581D50D6}" srcOrd="0" destOrd="0" presId="urn:microsoft.com/office/officeart/2009/layout/CircleArrowProcess"/>
    <dgm:cxn modelId="{27F71D11-CC1F-4DF3-980A-A00A24E86EB4}" type="presParOf" srcId="{0C46157F-9232-4F80-8572-163C0E430A5A}" destId="{768EC35E-7499-4003-8F34-B0E53E4C618D}"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2EBFF-E113-4FF8-82B6-9B094BBA66D0}" type="doc">
      <dgm:prSet loTypeId="urn:microsoft.com/office/officeart/2005/8/layout/arrow3" loCatId="relationship" qsTypeId="urn:microsoft.com/office/officeart/2005/8/quickstyle/simple4" qsCatId="simple" csTypeId="urn:microsoft.com/office/officeart/2005/8/colors/colorful5" csCatId="colorful" phldr="1"/>
      <dgm:spPr/>
      <dgm:t>
        <a:bodyPr/>
        <a:lstStyle/>
        <a:p>
          <a:endParaRPr lang="zh-TW" altLang="en-US"/>
        </a:p>
      </dgm:t>
    </dgm:pt>
    <dgm:pt modelId="{3B76A19A-B8AF-49BF-903C-6898E4A01183}">
      <dgm:prSet phldrT="[文字]" custT="1"/>
      <dgm:spPr/>
      <dgm:t>
        <a:bodyPr/>
        <a:lstStyle/>
        <a:p>
          <a:pPr algn="ctr">
            <a:lnSpc>
              <a:spcPct val="50000"/>
            </a:lnSpc>
            <a:spcAft>
              <a:spcPts val="1200"/>
            </a:spcAft>
          </a:pPr>
          <a:r>
            <a:rPr lang="zh-TW" altLang="en-US" sz="3000" b="1" dirty="0" smtClean="0">
              <a:solidFill>
                <a:schemeClr val="tx2">
                  <a:lumMod val="75000"/>
                </a:schemeClr>
              </a:solidFill>
              <a:latin typeface="微軟正黑體" pitchFamily="34" charset="-120"/>
              <a:ea typeface="微軟正黑體" pitchFamily="34" charset="-120"/>
            </a:rPr>
            <a:t> </a:t>
          </a:r>
          <a:r>
            <a:rPr lang="zh-TW" altLang="en-US" sz="3000" b="1" dirty="0" smtClean="0">
              <a:solidFill>
                <a:schemeClr val="tx1"/>
              </a:solidFill>
              <a:latin typeface="微軟正黑體" pitchFamily="34" charset="-120"/>
              <a:ea typeface="微軟正黑體" pitchFamily="34" charset="-120"/>
            </a:rPr>
            <a:t>有公用需要</a:t>
          </a:r>
          <a:endParaRPr lang="en-US" altLang="zh-TW" sz="3000" b="1" dirty="0" smtClean="0">
            <a:solidFill>
              <a:schemeClr val="tx1"/>
            </a:solidFill>
            <a:latin typeface="微軟正黑體" pitchFamily="34" charset="-120"/>
            <a:ea typeface="微軟正黑體" pitchFamily="34" charset="-120"/>
          </a:endParaRPr>
        </a:p>
        <a:p>
          <a:pPr marL="0" indent="0" algn="ctr">
            <a:lnSpc>
              <a:spcPct val="50000"/>
            </a:lnSpc>
            <a:spcAft>
              <a:spcPts val="1200"/>
            </a:spcAft>
          </a:pPr>
          <a:r>
            <a:rPr lang="zh-TW" altLang="en-US" sz="3000" b="1" dirty="0" smtClean="0">
              <a:solidFill>
                <a:schemeClr val="tx1"/>
              </a:solidFill>
              <a:latin typeface="微軟正黑體" pitchFamily="34" charset="-120"/>
              <a:ea typeface="微軟正黑體" pitchFamily="34" charset="-120"/>
            </a:rPr>
            <a:t>主管目的事業需用</a:t>
          </a:r>
          <a:endParaRPr lang="zh-TW" altLang="en-US" sz="3000" dirty="0">
            <a:solidFill>
              <a:schemeClr val="tx1"/>
            </a:solidFill>
          </a:endParaRPr>
        </a:p>
      </dgm:t>
    </dgm:pt>
    <dgm:pt modelId="{FB62E24A-BF2A-49E6-85BB-856492E49617}" type="parTrans" cxnId="{26744BFC-EFD8-4984-9BC8-82BEB6F81FE4}">
      <dgm:prSet/>
      <dgm:spPr/>
      <dgm:t>
        <a:bodyPr/>
        <a:lstStyle/>
        <a:p>
          <a:endParaRPr lang="zh-TW" altLang="en-US"/>
        </a:p>
      </dgm:t>
    </dgm:pt>
    <dgm:pt modelId="{E25BC00E-4B04-4C9A-B85F-9BC5A036EC8D}" type="sibTrans" cxnId="{26744BFC-EFD8-4984-9BC8-82BEB6F81FE4}">
      <dgm:prSet/>
      <dgm:spPr/>
      <dgm:t>
        <a:bodyPr/>
        <a:lstStyle/>
        <a:p>
          <a:endParaRPr lang="zh-TW" altLang="en-US"/>
        </a:p>
      </dgm:t>
    </dgm:pt>
    <dgm:pt modelId="{C7CCE833-A5D6-413A-83B2-CA663C83EDB2}">
      <dgm:prSet phldrT="[文字]"/>
      <dgm:spPr/>
      <dgm:t>
        <a:bodyPr/>
        <a:lstStyle/>
        <a:p>
          <a:pPr>
            <a:lnSpc>
              <a:spcPct val="50000"/>
            </a:lnSpc>
          </a:pPr>
          <a:r>
            <a:rPr lang="zh-TW" altLang="zh-TW" b="1" dirty="0" smtClean="0">
              <a:solidFill>
                <a:srgbClr val="FF6600"/>
              </a:solidFill>
              <a:latin typeface="微軟正黑體" pitchFamily="34" charset="-120"/>
              <a:ea typeface="微軟正黑體" pitchFamily="34" charset="-120"/>
            </a:rPr>
            <a:t>無公用需要</a:t>
          </a:r>
          <a:endParaRPr lang="en-US" altLang="zh-TW" b="1" dirty="0" smtClean="0">
            <a:solidFill>
              <a:srgbClr val="FF6600"/>
            </a:solidFill>
            <a:latin typeface="微軟正黑體" pitchFamily="34" charset="-120"/>
            <a:ea typeface="微軟正黑體" pitchFamily="34" charset="-120"/>
          </a:endParaRPr>
        </a:p>
        <a:p>
          <a:pPr>
            <a:lnSpc>
              <a:spcPct val="50000"/>
            </a:lnSpc>
          </a:pPr>
          <a:r>
            <a:rPr lang="zh-TW" altLang="zh-TW" b="1" dirty="0" smtClean="0">
              <a:solidFill>
                <a:srgbClr val="FF6600"/>
              </a:solidFill>
              <a:latin typeface="微軟正黑體" pitchFamily="34" charset="-120"/>
              <a:ea typeface="微軟正黑體" pitchFamily="34" charset="-120"/>
            </a:rPr>
            <a:t>且非其主管目的事業需用</a:t>
          </a:r>
          <a:endParaRPr lang="zh-TW" altLang="en-US" dirty="0">
            <a:solidFill>
              <a:srgbClr val="FF6600"/>
            </a:solidFill>
          </a:endParaRPr>
        </a:p>
      </dgm:t>
    </dgm:pt>
    <dgm:pt modelId="{10207A40-9282-46C7-9D4D-74C5B924C8D8}" type="parTrans" cxnId="{553F50F6-F63D-4FCB-8F5F-62A917E90D0E}">
      <dgm:prSet/>
      <dgm:spPr/>
      <dgm:t>
        <a:bodyPr/>
        <a:lstStyle/>
        <a:p>
          <a:endParaRPr lang="zh-TW" altLang="en-US"/>
        </a:p>
      </dgm:t>
    </dgm:pt>
    <dgm:pt modelId="{A38EA050-9AFA-43DD-BC23-66099AD2B4BA}" type="sibTrans" cxnId="{553F50F6-F63D-4FCB-8F5F-62A917E90D0E}">
      <dgm:prSet/>
      <dgm:spPr/>
      <dgm:t>
        <a:bodyPr/>
        <a:lstStyle/>
        <a:p>
          <a:endParaRPr lang="zh-TW" altLang="en-US"/>
        </a:p>
      </dgm:t>
    </dgm:pt>
    <dgm:pt modelId="{4D78412D-D741-474C-8A57-ADF010AF4A3E}" type="pres">
      <dgm:prSet presAssocID="{0DA2EBFF-E113-4FF8-82B6-9B094BBA66D0}" presName="compositeShape" presStyleCnt="0">
        <dgm:presLayoutVars>
          <dgm:chMax val="2"/>
          <dgm:dir/>
          <dgm:resizeHandles val="exact"/>
        </dgm:presLayoutVars>
      </dgm:prSet>
      <dgm:spPr/>
      <dgm:t>
        <a:bodyPr/>
        <a:lstStyle/>
        <a:p>
          <a:endParaRPr lang="zh-TW" altLang="en-US"/>
        </a:p>
      </dgm:t>
    </dgm:pt>
    <dgm:pt modelId="{9F24093A-26AF-458B-AAB3-FB421D7CDDE0}" type="pres">
      <dgm:prSet presAssocID="{0DA2EBFF-E113-4FF8-82B6-9B094BBA66D0}" presName="divider" presStyleLbl="fgShp" presStyleIdx="0" presStyleCnt="1" custScaleX="100000" custLinFactNeighborY="14953"/>
      <dgm:spPr>
        <a:blipFill rotWithShape="0">
          <a:blip xmlns:r="http://schemas.openxmlformats.org/officeDocument/2006/relationships" r:embed="rId1"/>
          <a:stretch>
            <a:fillRect/>
          </a:stretch>
        </a:blipFill>
      </dgm:spPr>
      <dgm:t>
        <a:bodyPr/>
        <a:lstStyle/>
        <a:p>
          <a:endParaRPr lang="zh-TW" altLang="en-US"/>
        </a:p>
      </dgm:t>
    </dgm:pt>
    <dgm:pt modelId="{470A8822-A8AB-4525-B32C-94549E60BCAF}" type="pres">
      <dgm:prSet presAssocID="{3B76A19A-B8AF-49BF-903C-6898E4A01183}" presName="downArrow" presStyleLbl="node1" presStyleIdx="0" presStyleCnt="2" custScaleX="86916" custScaleY="84615" custLinFactNeighborX="-5732" custLinFactNeighborY="29808"/>
      <dgm:spPr>
        <a:solidFill>
          <a:srgbClr val="99CCFF"/>
        </a:solidFill>
      </dgm:spPr>
      <dgm:t>
        <a:bodyPr/>
        <a:lstStyle/>
        <a:p>
          <a:endParaRPr lang="zh-TW" altLang="en-US"/>
        </a:p>
      </dgm:t>
    </dgm:pt>
    <dgm:pt modelId="{61C7FF28-3629-4A81-A281-DCE1C0390320}" type="pres">
      <dgm:prSet presAssocID="{3B76A19A-B8AF-49BF-903C-6898E4A01183}" presName="downArrowText" presStyleLbl="revTx" presStyleIdx="0" presStyleCnt="2" custScaleX="164136" custScaleY="62218" custLinFactNeighborX="789" custLinFactNeighborY="25118">
        <dgm:presLayoutVars>
          <dgm:bulletEnabled val="1"/>
        </dgm:presLayoutVars>
      </dgm:prSet>
      <dgm:spPr/>
      <dgm:t>
        <a:bodyPr/>
        <a:lstStyle/>
        <a:p>
          <a:endParaRPr lang="zh-TW" altLang="en-US"/>
        </a:p>
      </dgm:t>
    </dgm:pt>
    <dgm:pt modelId="{3EB75E3D-BEA9-4633-9F18-4801BEBB6D8F}" type="pres">
      <dgm:prSet presAssocID="{C7CCE833-A5D6-413A-83B2-CA663C83EDB2}" presName="upArrow" presStyleLbl="node1" presStyleIdx="1" presStyleCnt="2" custScaleX="100001" custScaleY="86813" custLinFactNeighborX="6044" custLinFactNeighborY="-1786"/>
      <dgm:spPr>
        <a:solidFill>
          <a:srgbClr val="FF9900"/>
        </a:solidFill>
      </dgm:spPr>
      <dgm:t>
        <a:bodyPr/>
        <a:lstStyle/>
        <a:p>
          <a:endParaRPr lang="zh-TW" altLang="en-US"/>
        </a:p>
      </dgm:t>
    </dgm:pt>
    <dgm:pt modelId="{13D722C9-706A-4978-9526-D29C0478AE74}" type="pres">
      <dgm:prSet presAssocID="{C7CCE833-A5D6-413A-83B2-CA663C83EDB2}" presName="upArrowText" presStyleLbl="revTx" presStyleIdx="1" presStyleCnt="2" custScaleX="190122" custScaleY="71219" custLinFactNeighborX="12789" custLinFactNeighborY="5023">
        <dgm:presLayoutVars>
          <dgm:bulletEnabled val="1"/>
        </dgm:presLayoutVars>
      </dgm:prSet>
      <dgm:spPr/>
      <dgm:t>
        <a:bodyPr/>
        <a:lstStyle/>
        <a:p>
          <a:endParaRPr lang="zh-TW" altLang="en-US"/>
        </a:p>
      </dgm:t>
    </dgm:pt>
  </dgm:ptLst>
  <dgm:cxnLst>
    <dgm:cxn modelId="{553F50F6-F63D-4FCB-8F5F-62A917E90D0E}" srcId="{0DA2EBFF-E113-4FF8-82B6-9B094BBA66D0}" destId="{C7CCE833-A5D6-413A-83B2-CA663C83EDB2}" srcOrd="1" destOrd="0" parTransId="{10207A40-9282-46C7-9D4D-74C5B924C8D8}" sibTransId="{A38EA050-9AFA-43DD-BC23-66099AD2B4BA}"/>
    <dgm:cxn modelId="{D727D23A-1199-40CA-A7AB-D11C618A4886}" type="presOf" srcId="{0DA2EBFF-E113-4FF8-82B6-9B094BBA66D0}" destId="{4D78412D-D741-474C-8A57-ADF010AF4A3E}" srcOrd="0" destOrd="0" presId="urn:microsoft.com/office/officeart/2005/8/layout/arrow3"/>
    <dgm:cxn modelId="{26744BFC-EFD8-4984-9BC8-82BEB6F81FE4}" srcId="{0DA2EBFF-E113-4FF8-82B6-9B094BBA66D0}" destId="{3B76A19A-B8AF-49BF-903C-6898E4A01183}" srcOrd="0" destOrd="0" parTransId="{FB62E24A-BF2A-49E6-85BB-856492E49617}" sibTransId="{E25BC00E-4B04-4C9A-B85F-9BC5A036EC8D}"/>
    <dgm:cxn modelId="{78FB4A65-40BD-4F92-8147-5DF786AA8595}" type="presOf" srcId="{3B76A19A-B8AF-49BF-903C-6898E4A01183}" destId="{61C7FF28-3629-4A81-A281-DCE1C0390320}" srcOrd="0" destOrd="0" presId="urn:microsoft.com/office/officeart/2005/8/layout/arrow3"/>
    <dgm:cxn modelId="{8F76B1C6-2DA0-4C1F-937C-AD3D9887E3E3}" type="presOf" srcId="{C7CCE833-A5D6-413A-83B2-CA663C83EDB2}" destId="{13D722C9-706A-4978-9526-D29C0478AE74}" srcOrd="0" destOrd="0" presId="urn:microsoft.com/office/officeart/2005/8/layout/arrow3"/>
    <dgm:cxn modelId="{6B8426FD-315A-4C89-B297-11C1E5CBAA61}" type="presParOf" srcId="{4D78412D-D741-474C-8A57-ADF010AF4A3E}" destId="{9F24093A-26AF-458B-AAB3-FB421D7CDDE0}" srcOrd="0" destOrd="0" presId="urn:microsoft.com/office/officeart/2005/8/layout/arrow3"/>
    <dgm:cxn modelId="{F0A5995A-4A28-4C0A-B337-C710833792F9}" type="presParOf" srcId="{4D78412D-D741-474C-8A57-ADF010AF4A3E}" destId="{470A8822-A8AB-4525-B32C-94549E60BCAF}" srcOrd="1" destOrd="0" presId="urn:microsoft.com/office/officeart/2005/8/layout/arrow3"/>
    <dgm:cxn modelId="{128F94DF-D721-4C0A-B2C2-2F5DC1A4A0E8}" type="presParOf" srcId="{4D78412D-D741-474C-8A57-ADF010AF4A3E}" destId="{61C7FF28-3629-4A81-A281-DCE1C0390320}" srcOrd="2" destOrd="0" presId="urn:microsoft.com/office/officeart/2005/8/layout/arrow3"/>
    <dgm:cxn modelId="{89FC5C85-2437-460F-8DF1-596865AE995D}" type="presParOf" srcId="{4D78412D-D741-474C-8A57-ADF010AF4A3E}" destId="{3EB75E3D-BEA9-4633-9F18-4801BEBB6D8F}" srcOrd="3" destOrd="0" presId="urn:microsoft.com/office/officeart/2005/8/layout/arrow3"/>
    <dgm:cxn modelId="{1296C732-C831-4062-ADF9-02489A80718D}" type="presParOf" srcId="{4D78412D-D741-474C-8A57-ADF010AF4A3E}" destId="{13D722C9-706A-4978-9526-D29C0478AE7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6C7C6D-EC03-8342-8150-97A831159D7B}" type="doc">
      <dgm:prSet loTypeId="urn:microsoft.com/office/officeart/2009/layout/CircleArrowProcess" loCatId="relationship" qsTypeId="urn:microsoft.com/office/officeart/2005/8/quickstyle/simple1" qsCatId="simple" csTypeId="urn:microsoft.com/office/officeart/2005/8/colors/accent1_2" csCatId="accent1" phldr="1"/>
      <dgm:spPr/>
    </dgm:pt>
    <dgm:pt modelId="{86366CD0-B82C-5149-A137-2FC39195C1C5}">
      <dgm:prSet phldrT="[文字]" custT="1"/>
      <dgm:spPr/>
      <dgm:t>
        <a:bodyPr/>
        <a:lstStyle/>
        <a:p>
          <a:r>
            <a:rPr lang="zh-TW" altLang="en-US" sz="2400" b="1" dirty="0">
              <a:solidFill>
                <a:schemeClr val="accent6">
                  <a:lumMod val="50000"/>
                </a:schemeClr>
              </a:solidFill>
              <a:latin typeface="Microsoft JhengHei" panose="020B0604030504040204" pitchFamily="34" charset="-120"/>
              <a:ea typeface="Microsoft JhengHei" panose="020B0604030504040204" pitchFamily="34" charset="-120"/>
            </a:rPr>
            <a:t>內政部</a:t>
          </a:r>
          <a:endParaRPr lang="zh-TW" altLang="en-US" sz="2300" b="1" dirty="0">
            <a:solidFill>
              <a:schemeClr val="accent6">
                <a:lumMod val="50000"/>
              </a:schemeClr>
            </a:solidFill>
            <a:latin typeface="Microsoft JhengHei" panose="020B0604030504040204" pitchFamily="34" charset="-120"/>
            <a:ea typeface="Microsoft JhengHei" panose="020B0604030504040204" pitchFamily="34" charset="-120"/>
          </a:endParaRPr>
        </a:p>
      </dgm:t>
    </dgm:pt>
    <dgm:pt modelId="{1E638CC2-1A48-A743-8A75-F7B4EE5B77CC}" type="parTrans" cxnId="{7DADA4BD-079B-0B40-BD05-CF68AE97DBC3}">
      <dgm:prSet/>
      <dgm:spPr/>
      <dgm:t>
        <a:bodyPr/>
        <a:lstStyle/>
        <a:p>
          <a:endParaRPr lang="zh-TW" altLang="en-US"/>
        </a:p>
      </dgm:t>
    </dgm:pt>
    <dgm:pt modelId="{90CE70CA-CDD1-A14C-919D-508AFE704B64}" type="sibTrans" cxnId="{7DADA4BD-079B-0B40-BD05-CF68AE97DBC3}">
      <dgm:prSet/>
      <dgm:spPr/>
      <dgm:t>
        <a:bodyPr/>
        <a:lstStyle/>
        <a:p>
          <a:endParaRPr lang="zh-TW" altLang="en-US"/>
        </a:p>
      </dgm:t>
    </dgm:pt>
    <dgm:pt modelId="{BBFD0ADB-53C3-5947-A1E8-8B5131380E95}">
      <dgm:prSet phldrT="[文字]" custT="1"/>
      <dgm:spPr/>
      <dgm:t>
        <a:bodyPr/>
        <a:lstStyle/>
        <a:p>
          <a:r>
            <a:rPr lang="zh-TW" altLang="en-US" sz="2400" b="1" dirty="0">
              <a:solidFill>
                <a:schemeClr val="accent6">
                  <a:lumMod val="50000"/>
                </a:schemeClr>
              </a:solidFill>
              <a:latin typeface="Microsoft JhengHei" panose="020B0604030504040204" pitchFamily="34" charset="-120"/>
              <a:ea typeface="Microsoft JhengHei" panose="020B0604030504040204" pitchFamily="34" charset="-120"/>
            </a:rPr>
            <a:t>衛福部</a:t>
          </a:r>
        </a:p>
      </dgm:t>
    </dgm:pt>
    <dgm:pt modelId="{3CA163EB-C247-944D-86D1-51881E5664DB}" type="parTrans" cxnId="{881D52F1-6252-2342-86FC-202E14428C9E}">
      <dgm:prSet/>
      <dgm:spPr/>
      <dgm:t>
        <a:bodyPr/>
        <a:lstStyle/>
        <a:p>
          <a:endParaRPr lang="zh-TW" altLang="en-US"/>
        </a:p>
      </dgm:t>
    </dgm:pt>
    <dgm:pt modelId="{7A7A59EA-A139-9048-9D6A-06556CB0AC24}" type="sibTrans" cxnId="{881D52F1-6252-2342-86FC-202E14428C9E}">
      <dgm:prSet/>
      <dgm:spPr/>
      <dgm:t>
        <a:bodyPr/>
        <a:lstStyle/>
        <a:p>
          <a:endParaRPr lang="zh-TW" altLang="en-US"/>
        </a:p>
      </dgm:t>
    </dgm:pt>
    <dgm:pt modelId="{15953244-6DB1-B843-8B71-65021FCCD87C}">
      <dgm:prSet phldrT="[文字]" custT="1"/>
      <dgm:spPr/>
      <dgm:t>
        <a:bodyPr/>
        <a:lstStyle/>
        <a:p>
          <a:r>
            <a:rPr lang="zh-TW" altLang="en-US" sz="2400" b="1" dirty="0">
              <a:solidFill>
                <a:schemeClr val="accent6">
                  <a:lumMod val="50000"/>
                </a:schemeClr>
              </a:solidFill>
              <a:latin typeface="Microsoft JhengHei" panose="020B0604030504040204" pitchFamily="34" charset="-120"/>
              <a:ea typeface="Microsoft JhengHei" panose="020B0604030504040204" pitchFamily="34" charset="-120"/>
            </a:rPr>
            <a:t>退輔會</a:t>
          </a:r>
        </a:p>
      </dgm:t>
    </dgm:pt>
    <dgm:pt modelId="{1D6E9DCE-1E11-434C-A817-256FD073048F}" type="parTrans" cxnId="{5D91B31E-996E-9545-8541-9B0B718BC4F5}">
      <dgm:prSet/>
      <dgm:spPr/>
      <dgm:t>
        <a:bodyPr/>
        <a:lstStyle/>
        <a:p>
          <a:endParaRPr lang="zh-TW" altLang="en-US"/>
        </a:p>
      </dgm:t>
    </dgm:pt>
    <dgm:pt modelId="{3B5F3C87-44DC-0344-A840-7AB2CD3EE15A}" type="sibTrans" cxnId="{5D91B31E-996E-9545-8541-9B0B718BC4F5}">
      <dgm:prSet/>
      <dgm:spPr/>
      <dgm:t>
        <a:bodyPr/>
        <a:lstStyle/>
        <a:p>
          <a:endParaRPr lang="zh-TW" altLang="en-US"/>
        </a:p>
      </dgm:t>
    </dgm:pt>
    <dgm:pt modelId="{2B3E2A25-D6E8-AB43-967D-9C8D937E3FE8}" type="pres">
      <dgm:prSet presAssocID="{9D6C7C6D-EC03-8342-8150-97A831159D7B}" presName="Name0" presStyleCnt="0">
        <dgm:presLayoutVars>
          <dgm:chMax val="7"/>
          <dgm:chPref val="7"/>
          <dgm:dir/>
          <dgm:animLvl val="lvl"/>
        </dgm:presLayoutVars>
      </dgm:prSet>
      <dgm:spPr/>
    </dgm:pt>
    <dgm:pt modelId="{E907D1D5-1796-EA47-8C8D-54C092AA2281}" type="pres">
      <dgm:prSet presAssocID="{86366CD0-B82C-5149-A137-2FC39195C1C5}" presName="Accent1" presStyleCnt="0"/>
      <dgm:spPr/>
    </dgm:pt>
    <dgm:pt modelId="{43BCD971-2BAC-044A-85B1-1DCE7554D67D}" type="pres">
      <dgm:prSet presAssocID="{86366CD0-B82C-5149-A137-2FC39195C1C5}" presName="Accent" presStyleLbl="node1" presStyleIdx="0" presStyleCnt="3"/>
      <dgm:spPr/>
    </dgm:pt>
    <dgm:pt modelId="{AF5E2CCA-B2F0-AD44-B477-EEEC49CFCC9A}" type="pres">
      <dgm:prSet presAssocID="{86366CD0-B82C-5149-A137-2FC39195C1C5}" presName="Parent1" presStyleLbl="revTx" presStyleIdx="0" presStyleCnt="3">
        <dgm:presLayoutVars>
          <dgm:chMax val="1"/>
          <dgm:chPref val="1"/>
          <dgm:bulletEnabled val="1"/>
        </dgm:presLayoutVars>
      </dgm:prSet>
      <dgm:spPr/>
      <dgm:t>
        <a:bodyPr/>
        <a:lstStyle/>
        <a:p>
          <a:endParaRPr lang="zh-TW" altLang="en-US"/>
        </a:p>
      </dgm:t>
    </dgm:pt>
    <dgm:pt modelId="{DBF20976-8021-8C47-A746-9E6B0E5785E3}" type="pres">
      <dgm:prSet presAssocID="{BBFD0ADB-53C3-5947-A1E8-8B5131380E95}" presName="Accent2" presStyleCnt="0"/>
      <dgm:spPr/>
    </dgm:pt>
    <dgm:pt modelId="{5B4A9BC5-3B8A-734C-847D-216E6D8C76F6}" type="pres">
      <dgm:prSet presAssocID="{BBFD0ADB-53C3-5947-A1E8-8B5131380E95}" presName="Accent" presStyleLbl="node1" presStyleIdx="1" presStyleCnt="3"/>
      <dgm:spPr/>
    </dgm:pt>
    <dgm:pt modelId="{9AC681A1-9CAD-B747-A4EC-E5267A0FEB1D}" type="pres">
      <dgm:prSet presAssocID="{BBFD0ADB-53C3-5947-A1E8-8B5131380E95}" presName="Parent2" presStyleLbl="revTx" presStyleIdx="1" presStyleCnt="3">
        <dgm:presLayoutVars>
          <dgm:chMax val="1"/>
          <dgm:chPref val="1"/>
          <dgm:bulletEnabled val="1"/>
        </dgm:presLayoutVars>
      </dgm:prSet>
      <dgm:spPr/>
      <dgm:t>
        <a:bodyPr/>
        <a:lstStyle/>
        <a:p>
          <a:endParaRPr lang="zh-TW" altLang="en-US"/>
        </a:p>
      </dgm:t>
    </dgm:pt>
    <dgm:pt modelId="{CC024DCA-17D2-724E-9069-292EDF1D5326}" type="pres">
      <dgm:prSet presAssocID="{15953244-6DB1-B843-8B71-65021FCCD87C}" presName="Accent3" presStyleCnt="0"/>
      <dgm:spPr/>
    </dgm:pt>
    <dgm:pt modelId="{40FF51F9-CCD1-5340-A790-890DDAC40919}" type="pres">
      <dgm:prSet presAssocID="{15953244-6DB1-B843-8B71-65021FCCD87C}" presName="Accent" presStyleLbl="node1" presStyleIdx="2" presStyleCnt="3"/>
      <dgm:spPr/>
    </dgm:pt>
    <dgm:pt modelId="{D976C15C-9B6D-A843-844A-8F7F86E52E68}" type="pres">
      <dgm:prSet presAssocID="{15953244-6DB1-B843-8B71-65021FCCD87C}" presName="Parent3" presStyleLbl="revTx" presStyleIdx="2" presStyleCnt="3">
        <dgm:presLayoutVars>
          <dgm:chMax val="1"/>
          <dgm:chPref val="1"/>
          <dgm:bulletEnabled val="1"/>
        </dgm:presLayoutVars>
      </dgm:prSet>
      <dgm:spPr/>
      <dgm:t>
        <a:bodyPr/>
        <a:lstStyle/>
        <a:p>
          <a:endParaRPr lang="zh-TW" altLang="en-US"/>
        </a:p>
      </dgm:t>
    </dgm:pt>
  </dgm:ptLst>
  <dgm:cxnLst>
    <dgm:cxn modelId="{D589A470-0390-416A-80E5-8C268326D583}" type="presOf" srcId="{BBFD0ADB-53C3-5947-A1E8-8B5131380E95}" destId="{9AC681A1-9CAD-B747-A4EC-E5267A0FEB1D}" srcOrd="0" destOrd="0" presId="urn:microsoft.com/office/officeart/2009/layout/CircleArrowProcess"/>
    <dgm:cxn modelId="{881D52F1-6252-2342-86FC-202E14428C9E}" srcId="{9D6C7C6D-EC03-8342-8150-97A831159D7B}" destId="{BBFD0ADB-53C3-5947-A1E8-8B5131380E95}" srcOrd="1" destOrd="0" parTransId="{3CA163EB-C247-944D-86D1-51881E5664DB}" sibTransId="{7A7A59EA-A139-9048-9D6A-06556CB0AC24}"/>
    <dgm:cxn modelId="{E30A230F-36FF-4211-A315-650BDC037359}" type="presOf" srcId="{86366CD0-B82C-5149-A137-2FC39195C1C5}" destId="{AF5E2CCA-B2F0-AD44-B477-EEEC49CFCC9A}" srcOrd="0" destOrd="0" presId="urn:microsoft.com/office/officeart/2009/layout/CircleArrowProcess"/>
    <dgm:cxn modelId="{AB3A39EF-B38D-4A33-A122-3F25EECA5900}" type="presOf" srcId="{9D6C7C6D-EC03-8342-8150-97A831159D7B}" destId="{2B3E2A25-D6E8-AB43-967D-9C8D937E3FE8}" srcOrd="0" destOrd="0" presId="urn:microsoft.com/office/officeart/2009/layout/CircleArrowProcess"/>
    <dgm:cxn modelId="{9729D472-4513-46C9-8617-C4CAEA0DD67D}" type="presOf" srcId="{15953244-6DB1-B843-8B71-65021FCCD87C}" destId="{D976C15C-9B6D-A843-844A-8F7F86E52E68}" srcOrd="0" destOrd="0" presId="urn:microsoft.com/office/officeart/2009/layout/CircleArrowProcess"/>
    <dgm:cxn modelId="{5D91B31E-996E-9545-8541-9B0B718BC4F5}" srcId="{9D6C7C6D-EC03-8342-8150-97A831159D7B}" destId="{15953244-6DB1-B843-8B71-65021FCCD87C}" srcOrd="2" destOrd="0" parTransId="{1D6E9DCE-1E11-434C-A817-256FD073048F}" sibTransId="{3B5F3C87-44DC-0344-A840-7AB2CD3EE15A}"/>
    <dgm:cxn modelId="{7DADA4BD-079B-0B40-BD05-CF68AE97DBC3}" srcId="{9D6C7C6D-EC03-8342-8150-97A831159D7B}" destId="{86366CD0-B82C-5149-A137-2FC39195C1C5}" srcOrd="0" destOrd="0" parTransId="{1E638CC2-1A48-A743-8A75-F7B4EE5B77CC}" sibTransId="{90CE70CA-CDD1-A14C-919D-508AFE704B64}"/>
    <dgm:cxn modelId="{4E04F854-03E2-41B7-8BE5-567A3318E139}" type="presParOf" srcId="{2B3E2A25-D6E8-AB43-967D-9C8D937E3FE8}" destId="{E907D1D5-1796-EA47-8C8D-54C092AA2281}" srcOrd="0" destOrd="0" presId="urn:microsoft.com/office/officeart/2009/layout/CircleArrowProcess"/>
    <dgm:cxn modelId="{5D648282-0A6F-48DB-81BC-AA7B76C2DFF5}" type="presParOf" srcId="{E907D1D5-1796-EA47-8C8D-54C092AA2281}" destId="{43BCD971-2BAC-044A-85B1-1DCE7554D67D}" srcOrd="0" destOrd="0" presId="urn:microsoft.com/office/officeart/2009/layout/CircleArrowProcess"/>
    <dgm:cxn modelId="{140483AD-704B-4602-9512-D4CDCB6B034E}" type="presParOf" srcId="{2B3E2A25-D6E8-AB43-967D-9C8D937E3FE8}" destId="{AF5E2CCA-B2F0-AD44-B477-EEEC49CFCC9A}" srcOrd="1" destOrd="0" presId="urn:microsoft.com/office/officeart/2009/layout/CircleArrowProcess"/>
    <dgm:cxn modelId="{D01663D6-0967-4EA7-8475-60E539FA43FA}" type="presParOf" srcId="{2B3E2A25-D6E8-AB43-967D-9C8D937E3FE8}" destId="{DBF20976-8021-8C47-A746-9E6B0E5785E3}" srcOrd="2" destOrd="0" presId="urn:microsoft.com/office/officeart/2009/layout/CircleArrowProcess"/>
    <dgm:cxn modelId="{6093489A-0911-4FC1-AADF-00379342DBBD}" type="presParOf" srcId="{DBF20976-8021-8C47-A746-9E6B0E5785E3}" destId="{5B4A9BC5-3B8A-734C-847D-216E6D8C76F6}" srcOrd="0" destOrd="0" presId="urn:microsoft.com/office/officeart/2009/layout/CircleArrowProcess"/>
    <dgm:cxn modelId="{ED1334E4-1600-43EF-B4BB-0933CAAD9F64}" type="presParOf" srcId="{2B3E2A25-D6E8-AB43-967D-9C8D937E3FE8}" destId="{9AC681A1-9CAD-B747-A4EC-E5267A0FEB1D}" srcOrd="3" destOrd="0" presId="urn:microsoft.com/office/officeart/2009/layout/CircleArrowProcess"/>
    <dgm:cxn modelId="{9D483E2E-F679-4E8D-87B2-FC91FA6A56F4}" type="presParOf" srcId="{2B3E2A25-D6E8-AB43-967D-9C8D937E3FE8}" destId="{CC024DCA-17D2-724E-9069-292EDF1D5326}" srcOrd="4" destOrd="0" presId="urn:microsoft.com/office/officeart/2009/layout/CircleArrowProcess"/>
    <dgm:cxn modelId="{E0FEF791-4789-4E35-BB0C-7CDEDDDF3A9E}" type="presParOf" srcId="{CC024DCA-17D2-724E-9069-292EDF1D5326}" destId="{40FF51F9-CCD1-5340-A790-890DDAC40919}" srcOrd="0" destOrd="0" presId="urn:microsoft.com/office/officeart/2009/layout/CircleArrowProcess"/>
    <dgm:cxn modelId="{8BC85CBB-ADDF-47E1-96DB-17BD1FF69CED}" type="presParOf" srcId="{2B3E2A25-D6E8-AB43-967D-9C8D937E3FE8}" destId="{D976C15C-9B6D-A843-844A-8F7F86E52E68}"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01EB98-5611-486F-BA88-F1B7426F9293}" type="doc">
      <dgm:prSet loTypeId="urn:microsoft.com/office/officeart/2005/8/layout/pyramid2" loCatId="pyramid" qsTypeId="urn:microsoft.com/office/officeart/2005/8/quickstyle/simple1" qsCatId="simple" csTypeId="urn:microsoft.com/office/officeart/2005/8/colors/accent2_5" csCatId="accent2" phldr="1"/>
      <dgm:spPr/>
      <dgm:t>
        <a:bodyPr/>
        <a:lstStyle/>
        <a:p>
          <a:endParaRPr lang="zh-TW" altLang="en-US"/>
        </a:p>
      </dgm:t>
    </dgm:pt>
    <dgm:pt modelId="{EBD9D1AA-411D-4BCF-91EC-128B76DDAA29}">
      <dgm:prSet/>
      <dgm:spPr/>
      <dgm:t>
        <a:bodyPr/>
        <a:lstStyle/>
        <a:p>
          <a:pPr rtl="0"/>
          <a:r>
            <a:rPr lang="zh-TW" b="1" dirty="0" smtClean="0"/>
            <a:t>符合國際人權原則及標準</a:t>
          </a:r>
          <a:endParaRPr lang="zh-TW" dirty="0"/>
        </a:p>
      </dgm:t>
    </dgm:pt>
    <dgm:pt modelId="{79EA43C0-37FE-4404-B510-16686A9512E9}" type="parTrans" cxnId="{23A5AB23-BA9A-4E7C-9BAA-538FE86CE292}">
      <dgm:prSet/>
      <dgm:spPr/>
      <dgm:t>
        <a:bodyPr/>
        <a:lstStyle/>
        <a:p>
          <a:endParaRPr lang="zh-TW" altLang="en-US"/>
        </a:p>
      </dgm:t>
    </dgm:pt>
    <dgm:pt modelId="{C7381685-B65F-482B-8AFD-3A2CFF3DFE60}" type="sibTrans" cxnId="{23A5AB23-BA9A-4E7C-9BAA-538FE86CE292}">
      <dgm:prSet/>
      <dgm:spPr/>
      <dgm:t>
        <a:bodyPr/>
        <a:lstStyle/>
        <a:p>
          <a:endParaRPr lang="zh-TW" altLang="en-US"/>
        </a:p>
      </dgm:t>
    </dgm:pt>
    <dgm:pt modelId="{E62275F1-6199-491C-BD49-F341591DEB10}">
      <dgm:prSet/>
      <dgm:spPr/>
      <dgm:t>
        <a:bodyPr/>
        <a:lstStyle/>
        <a:p>
          <a:pPr rtl="0"/>
          <a:r>
            <a:rPr lang="zh-TW" altLang="en-US" b="1" dirty="0" smtClean="0">
              <a:latin typeface="微軟正黑體" pitchFamily="34" charset="-120"/>
              <a:ea typeface="微軟正黑體" pitchFamily="34" charset="-120"/>
            </a:rPr>
            <a:t>建立非正規居住者後續安置及救濟機制</a:t>
          </a:r>
          <a:endParaRPr lang="zh-TW" dirty="0"/>
        </a:p>
      </dgm:t>
    </dgm:pt>
    <dgm:pt modelId="{0FE4ECBF-8FA1-4768-992F-F5D2E16C20FF}" type="parTrans" cxnId="{E50209AC-C977-49E4-82CD-6646A3261240}">
      <dgm:prSet/>
      <dgm:spPr/>
      <dgm:t>
        <a:bodyPr/>
        <a:lstStyle/>
        <a:p>
          <a:endParaRPr lang="zh-TW" altLang="en-US"/>
        </a:p>
      </dgm:t>
    </dgm:pt>
    <dgm:pt modelId="{6484E167-A984-4A2E-948F-732E8ABD8B43}" type="sibTrans" cxnId="{E50209AC-C977-49E4-82CD-6646A3261240}">
      <dgm:prSet/>
      <dgm:spPr/>
      <dgm:t>
        <a:bodyPr/>
        <a:lstStyle/>
        <a:p>
          <a:endParaRPr lang="zh-TW" altLang="en-US"/>
        </a:p>
      </dgm:t>
    </dgm:pt>
    <dgm:pt modelId="{2149D8F7-8D9F-4509-AA52-6E99331A6C7D}">
      <dgm:prSet/>
      <dgm:spPr/>
      <dgm:t>
        <a:bodyPr/>
        <a:lstStyle/>
        <a:p>
          <a:pPr rtl="0"/>
          <a:r>
            <a:rPr lang="zh-TW" altLang="zh-TW" b="1" smtClean="0"/>
            <a:t>精進國有被占用不動產分級分類處理方式</a:t>
          </a:r>
          <a:endParaRPr lang="zh-TW" dirty="0"/>
        </a:p>
      </dgm:t>
    </dgm:pt>
    <dgm:pt modelId="{46ED79BD-A1CB-4784-9095-3EB48E8A2B45}" type="parTrans" cxnId="{FAD78EDA-9697-4D24-9715-001DED3FB62C}">
      <dgm:prSet/>
      <dgm:spPr/>
      <dgm:t>
        <a:bodyPr/>
        <a:lstStyle/>
        <a:p>
          <a:endParaRPr lang="zh-TW" altLang="en-US"/>
        </a:p>
      </dgm:t>
    </dgm:pt>
    <dgm:pt modelId="{9BEDBC52-2E88-41B2-9C25-ED9D96AC5D88}" type="sibTrans" cxnId="{FAD78EDA-9697-4D24-9715-001DED3FB62C}">
      <dgm:prSet/>
      <dgm:spPr/>
      <dgm:t>
        <a:bodyPr/>
        <a:lstStyle/>
        <a:p>
          <a:endParaRPr lang="zh-TW" altLang="en-US"/>
        </a:p>
      </dgm:t>
    </dgm:pt>
    <dgm:pt modelId="{FF256871-B7D6-4EBB-8264-85713CB62D69}" type="pres">
      <dgm:prSet presAssocID="{9C01EB98-5611-486F-BA88-F1B7426F9293}" presName="compositeShape" presStyleCnt="0">
        <dgm:presLayoutVars>
          <dgm:dir/>
          <dgm:resizeHandles/>
        </dgm:presLayoutVars>
      </dgm:prSet>
      <dgm:spPr/>
      <dgm:t>
        <a:bodyPr/>
        <a:lstStyle/>
        <a:p>
          <a:endParaRPr lang="zh-TW" altLang="en-US"/>
        </a:p>
      </dgm:t>
    </dgm:pt>
    <dgm:pt modelId="{28084902-A39A-40C0-B75F-86871E15EF04}" type="pres">
      <dgm:prSet presAssocID="{9C01EB98-5611-486F-BA88-F1B7426F9293}" presName="pyramid" presStyleLbl="node1" presStyleIdx="0" presStyleCnt="1"/>
      <dgm:spPr/>
    </dgm:pt>
    <dgm:pt modelId="{8C3BB451-B6D1-41B7-8212-1EC8E50BE0A4}" type="pres">
      <dgm:prSet presAssocID="{9C01EB98-5611-486F-BA88-F1B7426F9293}" presName="theList" presStyleCnt="0"/>
      <dgm:spPr/>
    </dgm:pt>
    <dgm:pt modelId="{8359924F-05BC-45B8-9BE4-8B8E6366FA5B}" type="pres">
      <dgm:prSet presAssocID="{EBD9D1AA-411D-4BCF-91EC-128B76DDAA29}" presName="aNode" presStyleLbl="fgAcc1" presStyleIdx="0" presStyleCnt="3" custScaleX="176488" custScaleY="121822">
        <dgm:presLayoutVars>
          <dgm:bulletEnabled val="1"/>
        </dgm:presLayoutVars>
      </dgm:prSet>
      <dgm:spPr/>
      <dgm:t>
        <a:bodyPr/>
        <a:lstStyle/>
        <a:p>
          <a:endParaRPr lang="zh-TW" altLang="en-US"/>
        </a:p>
      </dgm:t>
    </dgm:pt>
    <dgm:pt modelId="{D74E03AE-C218-4E15-BE02-8FA7DFD560FD}" type="pres">
      <dgm:prSet presAssocID="{EBD9D1AA-411D-4BCF-91EC-128B76DDAA29}" presName="aSpace" presStyleCnt="0"/>
      <dgm:spPr/>
    </dgm:pt>
    <dgm:pt modelId="{01956237-89D5-4270-AF6A-99E4C6F38CD9}" type="pres">
      <dgm:prSet presAssocID="{E62275F1-6199-491C-BD49-F341591DEB10}" presName="aNode" presStyleLbl="fgAcc1" presStyleIdx="1" presStyleCnt="3" custScaleX="176488" custScaleY="121822">
        <dgm:presLayoutVars>
          <dgm:bulletEnabled val="1"/>
        </dgm:presLayoutVars>
      </dgm:prSet>
      <dgm:spPr/>
      <dgm:t>
        <a:bodyPr/>
        <a:lstStyle/>
        <a:p>
          <a:endParaRPr lang="zh-TW" altLang="en-US"/>
        </a:p>
      </dgm:t>
    </dgm:pt>
    <dgm:pt modelId="{21C75AA9-E454-45CA-A52B-7EB290882397}" type="pres">
      <dgm:prSet presAssocID="{E62275F1-6199-491C-BD49-F341591DEB10}" presName="aSpace" presStyleCnt="0"/>
      <dgm:spPr/>
    </dgm:pt>
    <dgm:pt modelId="{B0222965-0B30-4958-A3BF-12E4DA855F45}" type="pres">
      <dgm:prSet presAssocID="{2149D8F7-8D9F-4509-AA52-6E99331A6C7D}" presName="aNode" presStyleLbl="fgAcc1" presStyleIdx="2" presStyleCnt="3" custScaleX="176488" custScaleY="121822">
        <dgm:presLayoutVars>
          <dgm:bulletEnabled val="1"/>
        </dgm:presLayoutVars>
      </dgm:prSet>
      <dgm:spPr/>
      <dgm:t>
        <a:bodyPr/>
        <a:lstStyle/>
        <a:p>
          <a:endParaRPr lang="zh-TW" altLang="en-US"/>
        </a:p>
      </dgm:t>
    </dgm:pt>
    <dgm:pt modelId="{DC30F245-05BF-4A06-929B-59F8E00D6953}" type="pres">
      <dgm:prSet presAssocID="{2149D8F7-8D9F-4509-AA52-6E99331A6C7D}" presName="aSpace" presStyleCnt="0"/>
      <dgm:spPr/>
    </dgm:pt>
  </dgm:ptLst>
  <dgm:cxnLst>
    <dgm:cxn modelId="{BE1CAD24-F4BE-4636-B776-F46DC43C70AD}" type="presOf" srcId="{EBD9D1AA-411D-4BCF-91EC-128B76DDAA29}" destId="{8359924F-05BC-45B8-9BE4-8B8E6366FA5B}" srcOrd="0" destOrd="0" presId="urn:microsoft.com/office/officeart/2005/8/layout/pyramid2"/>
    <dgm:cxn modelId="{E50209AC-C977-49E4-82CD-6646A3261240}" srcId="{9C01EB98-5611-486F-BA88-F1B7426F9293}" destId="{E62275F1-6199-491C-BD49-F341591DEB10}" srcOrd="1" destOrd="0" parTransId="{0FE4ECBF-8FA1-4768-992F-F5D2E16C20FF}" sibTransId="{6484E167-A984-4A2E-948F-732E8ABD8B43}"/>
    <dgm:cxn modelId="{95AEF50D-7EA8-4AD0-952F-ABA1E1EDBDDB}" type="presOf" srcId="{E62275F1-6199-491C-BD49-F341591DEB10}" destId="{01956237-89D5-4270-AF6A-99E4C6F38CD9}" srcOrd="0" destOrd="0" presId="urn:microsoft.com/office/officeart/2005/8/layout/pyramid2"/>
    <dgm:cxn modelId="{27E87295-B3B2-4401-BBC3-3AEFA183F300}" type="presOf" srcId="{2149D8F7-8D9F-4509-AA52-6E99331A6C7D}" destId="{B0222965-0B30-4958-A3BF-12E4DA855F45}" srcOrd="0" destOrd="0" presId="urn:microsoft.com/office/officeart/2005/8/layout/pyramid2"/>
    <dgm:cxn modelId="{23A5AB23-BA9A-4E7C-9BAA-538FE86CE292}" srcId="{9C01EB98-5611-486F-BA88-F1B7426F9293}" destId="{EBD9D1AA-411D-4BCF-91EC-128B76DDAA29}" srcOrd="0" destOrd="0" parTransId="{79EA43C0-37FE-4404-B510-16686A9512E9}" sibTransId="{C7381685-B65F-482B-8AFD-3A2CFF3DFE60}"/>
    <dgm:cxn modelId="{CD779C2C-4C63-4B95-BE37-A3005FE0E202}" type="presOf" srcId="{9C01EB98-5611-486F-BA88-F1B7426F9293}" destId="{FF256871-B7D6-4EBB-8264-85713CB62D69}" srcOrd="0" destOrd="0" presId="urn:microsoft.com/office/officeart/2005/8/layout/pyramid2"/>
    <dgm:cxn modelId="{FAD78EDA-9697-4D24-9715-001DED3FB62C}" srcId="{9C01EB98-5611-486F-BA88-F1B7426F9293}" destId="{2149D8F7-8D9F-4509-AA52-6E99331A6C7D}" srcOrd="2" destOrd="0" parTransId="{46ED79BD-A1CB-4784-9095-3EB48E8A2B45}" sibTransId="{9BEDBC52-2E88-41B2-9C25-ED9D96AC5D88}"/>
    <dgm:cxn modelId="{87103EBC-37BA-489A-94A8-E2424E071342}" type="presParOf" srcId="{FF256871-B7D6-4EBB-8264-85713CB62D69}" destId="{28084902-A39A-40C0-B75F-86871E15EF04}" srcOrd="0" destOrd="0" presId="urn:microsoft.com/office/officeart/2005/8/layout/pyramid2"/>
    <dgm:cxn modelId="{A7BB20C3-6438-4DD4-AD65-FCDEB963AAAA}" type="presParOf" srcId="{FF256871-B7D6-4EBB-8264-85713CB62D69}" destId="{8C3BB451-B6D1-41B7-8212-1EC8E50BE0A4}" srcOrd="1" destOrd="0" presId="urn:microsoft.com/office/officeart/2005/8/layout/pyramid2"/>
    <dgm:cxn modelId="{24813AF5-9D0C-42BE-A97B-30ADF77D8628}" type="presParOf" srcId="{8C3BB451-B6D1-41B7-8212-1EC8E50BE0A4}" destId="{8359924F-05BC-45B8-9BE4-8B8E6366FA5B}" srcOrd="0" destOrd="0" presId="urn:microsoft.com/office/officeart/2005/8/layout/pyramid2"/>
    <dgm:cxn modelId="{0D27EFC0-3402-4F82-9736-8ABA52C39EED}" type="presParOf" srcId="{8C3BB451-B6D1-41B7-8212-1EC8E50BE0A4}" destId="{D74E03AE-C218-4E15-BE02-8FA7DFD560FD}" srcOrd="1" destOrd="0" presId="urn:microsoft.com/office/officeart/2005/8/layout/pyramid2"/>
    <dgm:cxn modelId="{841AFA5A-DE5A-4BB1-8351-1543CFFFE701}" type="presParOf" srcId="{8C3BB451-B6D1-41B7-8212-1EC8E50BE0A4}" destId="{01956237-89D5-4270-AF6A-99E4C6F38CD9}" srcOrd="2" destOrd="0" presId="urn:microsoft.com/office/officeart/2005/8/layout/pyramid2"/>
    <dgm:cxn modelId="{D9F2C416-2E75-441C-898D-90FBC640B8EC}" type="presParOf" srcId="{8C3BB451-B6D1-41B7-8212-1EC8E50BE0A4}" destId="{21C75AA9-E454-45CA-A52B-7EB290882397}" srcOrd="3" destOrd="0" presId="urn:microsoft.com/office/officeart/2005/8/layout/pyramid2"/>
    <dgm:cxn modelId="{540D9B68-9917-42A5-B28B-C16F96BF62A8}" type="presParOf" srcId="{8C3BB451-B6D1-41B7-8212-1EC8E50BE0A4}" destId="{B0222965-0B30-4958-A3BF-12E4DA855F45}" srcOrd="4" destOrd="0" presId="urn:microsoft.com/office/officeart/2005/8/layout/pyramid2"/>
    <dgm:cxn modelId="{084BE920-17F4-4342-A72E-0C29329ED650}" type="presParOf" srcId="{8C3BB451-B6D1-41B7-8212-1EC8E50BE0A4}" destId="{DC30F245-05BF-4A06-929B-59F8E00D695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6A345-85D3-4618-8260-AC70841CF306}">
      <dsp:nvSpPr>
        <dsp:cNvPr id="0" name=""/>
        <dsp:cNvSpPr/>
      </dsp:nvSpPr>
      <dsp:spPr>
        <a:xfrm>
          <a:off x="2448281" y="0"/>
          <a:ext cx="5368263" cy="2827655"/>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5423F2F-88B5-4D76-9324-75A8E08F8DEC}">
      <dsp:nvSpPr>
        <dsp:cNvPr id="0" name=""/>
        <dsp:cNvSpPr/>
      </dsp:nvSpPr>
      <dsp:spPr>
        <a:xfrm>
          <a:off x="3960433" y="936102"/>
          <a:ext cx="2648335" cy="119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1333500">
            <a:lnSpc>
              <a:spcPts val="2300"/>
            </a:lnSpc>
            <a:spcBef>
              <a:spcPct val="0"/>
            </a:spcBef>
            <a:spcAft>
              <a:spcPct val="35000"/>
            </a:spcAft>
          </a:pPr>
          <a:r>
            <a:rPr lang="zh-TW" altLang="en-US" sz="3000" b="1" kern="1200" dirty="0" smtClean="0">
              <a:latin typeface="微軟正黑體" panose="020B0604030504040204" pitchFamily="34" charset="-120"/>
              <a:ea typeface="微軟正黑體" panose="020B0604030504040204" pitchFamily="34" charset="-120"/>
            </a:rPr>
            <a:t>機關</a:t>
          </a:r>
          <a:endParaRPr lang="en-US" altLang="zh-TW" sz="3000" b="1" kern="1200" dirty="0" smtClean="0">
            <a:latin typeface="微軟正黑體" panose="020B0604030504040204" pitchFamily="34" charset="-120"/>
            <a:ea typeface="微軟正黑體" panose="020B0604030504040204" pitchFamily="34" charset="-120"/>
          </a:endParaRPr>
        </a:p>
        <a:p>
          <a:pPr lvl="0" algn="l" defTabSz="1333500">
            <a:lnSpc>
              <a:spcPts val="2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sym typeface="Wingdings"/>
            </a:rPr>
            <a:t></a:t>
          </a:r>
          <a:r>
            <a:rPr lang="zh-TW" altLang="en-US" sz="2000" b="1" kern="1200" dirty="0" smtClean="0">
              <a:latin typeface="微軟正黑體" panose="020B0604030504040204" pitchFamily="34" charset="-120"/>
              <a:ea typeface="微軟正黑體" panose="020B0604030504040204" pitchFamily="34" charset="-120"/>
            </a:rPr>
            <a:t>政府機關</a:t>
          </a:r>
          <a:endParaRPr lang="en-US" altLang="zh-TW" sz="2000" b="1" kern="1200" dirty="0" smtClean="0">
            <a:latin typeface="微軟正黑體" panose="020B0604030504040204" pitchFamily="34" charset="-120"/>
            <a:ea typeface="微軟正黑體" panose="020B0604030504040204" pitchFamily="34" charset="-120"/>
          </a:endParaRPr>
        </a:p>
        <a:p>
          <a:pPr lvl="0" algn="l" defTabSz="1333500">
            <a:lnSpc>
              <a:spcPts val="22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sym typeface="Wingdings"/>
            </a:rPr>
            <a:t></a:t>
          </a:r>
          <a:r>
            <a:rPr lang="zh-TW" altLang="en-US" sz="2000" b="1" kern="1200" dirty="0" smtClean="0">
              <a:latin typeface="微軟正黑體" panose="020B0604030504040204" pitchFamily="34" charset="-120"/>
              <a:ea typeface="微軟正黑體" panose="020B0604030504040204" pitchFamily="34" charset="-120"/>
            </a:rPr>
            <a:t>公立學校</a:t>
          </a:r>
          <a:endParaRPr lang="en-US" altLang="zh-TW" sz="2000" b="1" kern="1200" dirty="0" smtClean="0">
            <a:latin typeface="微軟正黑體" panose="020B0604030504040204" pitchFamily="34" charset="-120"/>
            <a:ea typeface="微軟正黑體" panose="020B0604030504040204" pitchFamily="34" charset="-120"/>
          </a:endParaRPr>
        </a:p>
        <a:p>
          <a:pPr lvl="0" algn="l" defTabSz="1333500">
            <a:lnSpc>
              <a:spcPts val="22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sym typeface="Wingdings"/>
            </a:rPr>
            <a:t></a:t>
          </a:r>
          <a:r>
            <a:rPr lang="zh-TW" altLang="en-US" sz="2000" b="1" kern="1200" dirty="0" smtClean="0">
              <a:latin typeface="微軟正黑體" panose="020B0604030504040204" pitchFamily="34" charset="-120"/>
              <a:ea typeface="微軟正黑體" panose="020B0604030504040204" pitchFamily="34" charset="-120"/>
            </a:rPr>
            <a:t>非公司組織國營事業</a:t>
          </a:r>
          <a:endParaRPr lang="zh-TW" altLang="en-US" sz="2000" b="1" kern="1200" dirty="0">
            <a:latin typeface="微軟正黑體" panose="020B0604030504040204" pitchFamily="34" charset="-120"/>
            <a:ea typeface="微軟正黑體" panose="020B0604030504040204" pitchFamily="34" charset="-120"/>
          </a:endParaRPr>
        </a:p>
      </dsp:txBody>
      <dsp:txXfrm>
        <a:off x="3960433" y="936102"/>
        <a:ext cx="2648335" cy="1196314"/>
      </dsp:txXfrm>
    </dsp:sp>
    <dsp:sp modelId="{5B27DF57-C99E-4FDE-A970-FA3B581D50D6}">
      <dsp:nvSpPr>
        <dsp:cNvPr id="0" name=""/>
        <dsp:cNvSpPr/>
      </dsp:nvSpPr>
      <dsp:spPr>
        <a:xfrm>
          <a:off x="504052" y="2016229"/>
          <a:ext cx="4251875" cy="2430129"/>
        </a:xfrm>
        <a:prstGeom prst="blockArc">
          <a:avLst>
            <a:gd name="adj1" fmla="val 0"/>
            <a:gd name="adj2" fmla="val 18900000"/>
            <a:gd name="adj3" fmla="val 1274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68EC35E-7499-4003-8F34-B0E53E4C618D}">
      <dsp:nvSpPr>
        <dsp:cNvPr id="0" name=""/>
        <dsp:cNvSpPr/>
      </dsp:nvSpPr>
      <dsp:spPr>
        <a:xfrm>
          <a:off x="1374750" y="2880317"/>
          <a:ext cx="2297659" cy="788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1333500">
            <a:lnSpc>
              <a:spcPts val="3600"/>
            </a:lnSpc>
            <a:spcBef>
              <a:spcPct val="0"/>
            </a:spcBef>
            <a:spcAft>
              <a:spcPct val="35000"/>
            </a:spcAft>
          </a:pPr>
          <a:r>
            <a:rPr lang="zh-TW" altLang="en-US" sz="3000" b="1" kern="1200" dirty="0" smtClean="0">
              <a:latin typeface="微軟正黑體" panose="020B0604030504040204" pitchFamily="34" charset="-120"/>
              <a:ea typeface="微軟正黑體" panose="020B0604030504040204" pitchFamily="34" charset="-120"/>
            </a:rPr>
            <a:t>私人</a:t>
          </a:r>
          <a:endParaRPr lang="en-US" altLang="zh-TW" sz="3000" b="1" kern="1200" dirty="0" smtClean="0">
            <a:latin typeface="微軟正黑體" panose="020B0604030504040204" pitchFamily="34" charset="-120"/>
            <a:ea typeface="微軟正黑體" panose="020B0604030504040204" pitchFamily="34" charset="-120"/>
          </a:endParaRPr>
        </a:p>
        <a:p>
          <a:pPr lvl="0" algn="ctr" defTabSz="13335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機關以外之占用者</a:t>
          </a:r>
          <a:endParaRPr lang="zh-TW" altLang="en-US" sz="2000" b="1" kern="1200" dirty="0">
            <a:latin typeface="微軟正黑體" panose="020B0604030504040204" pitchFamily="34" charset="-120"/>
            <a:ea typeface="微軟正黑體" panose="020B0604030504040204" pitchFamily="34" charset="-120"/>
          </a:endParaRPr>
        </a:p>
      </dsp:txBody>
      <dsp:txXfrm>
        <a:off x="1374750" y="2880317"/>
        <a:ext cx="2297659" cy="788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4093A-26AF-458B-AAB3-FB421D7CDDE0}">
      <dsp:nvSpPr>
        <dsp:cNvPr id="0" name=""/>
        <dsp:cNvSpPr/>
      </dsp:nvSpPr>
      <dsp:spPr>
        <a:xfrm rot="21300000">
          <a:off x="23644" y="2132227"/>
          <a:ext cx="7657567" cy="876907"/>
        </a:xfrm>
        <a:prstGeom prst="mathMinus">
          <a:avLst/>
        </a:prstGeom>
        <a:blipFill rotWithShape="0">
          <a:blip xmlns:r="http://schemas.openxmlformats.org/officeDocument/2006/relationships" r:embed="rId1"/>
          <a:stretch>
            <a:fillRect/>
          </a:stretch>
        </a:blip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dsp:style>
    </dsp:sp>
    <dsp:sp modelId="{470A8822-A8AB-4525-B32C-94549E60BCAF}">
      <dsp:nvSpPr>
        <dsp:cNvPr id="0" name=""/>
        <dsp:cNvSpPr/>
      </dsp:nvSpPr>
      <dsp:spPr>
        <a:xfrm>
          <a:off x="943305" y="936113"/>
          <a:ext cx="2009025" cy="1584168"/>
        </a:xfrm>
        <a:prstGeom prst="downArrow">
          <a:avLst/>
        </a:prstGeom>
        <a:solidFill>
          <a:srgbClr val="99CCFF"/>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1C7FF28-3629-4A81-A281-DCE1C0390320}">
      <dsp:nvSpPr>
        <dsp:cNvPr id="0" name=""/>
        <dsp:cNvSpPr/>
      </dsp:nvSpPr>
      <dsp:spPr>
        <a:xfrm>
          <a:off x="3312373" y="865137"/>
          <a:ext cx="4046861" cy="1223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50000"/>
            </a:lnSpc>
            <a:spcBef>
              <a:spcPct val="0"/>
            </a:spcBef>
            <a:spcAft>
              <a:spcPts val="1200"/>
            </a:spcAft>
          </a:pPr>
          <a:r>
            <a:rPr lang="zh-TW" altLang="en-US" sz="3000" b="1" kern="1200" dirty="0" smtClean="0">
              <a:solidFill>
                <a:schemeClr val="tx2">
                  <a:lumMod val="75000"/>
                </a:schemeClr>
              </a:solidFill>
              <a:latin typeface="微軟正黑體" pitchFamily="34" charset="-120"/>
              <a:ea typeface="微軟正黑體" pitchFamily="34" charset="-120"/>
            </a:rPr>
            <a:t> </a:t>
          </a:r>
          <a:r>
            <a:rPr lang="zh-TW" altLang="en-US" sz="3000" b="1" kern="1200" dirty="0" smtClean="0">
              <a:solidFill>
                <a:schemeClr val="tx1"/>
              </a:solidFill>
              <a:latin typeface="微軟正黑體" pitchFamily="34" charset="-120"/>
              <a:ea typeface="微軟正黑體" pitchFamily="34" charset="-120"/>
            </a:rPr>
            <a:t>有公用需要</a:t>
          </a:r>
          <a:endParaRPr lang="en-US" altLang="zh-TW" sz="3000" b="1" kern="1200" dirty="0" smtClean="0">
            <a:solidFill>
              <a:schemeClr val="tx1"/>
            </a:solidFill>
            <a:latin typeface="微軟正黑體" pitchFamily="34" charset="-120"/>
            <a:ea typeface="微軟正黑體" pitchFamily="34" charset="-120"/>
          </a:endParaRPr>
        </a:p>
        <a:p>
          <a:pPr marL="0" lvl="0" indent="0" algn="ctr" defTabSz="1333500">
            <a:lnSpc>
              <a:spcPct val="50000"/>
            </a:lnSpc>
            <a:spcBef>
              <a:spcPct val="0"/>
            </a:spcBef>
            <a:spcAft>
              <a:spcPts val="1200"/>
            </a:spcAft>
          </a:pPr>
          <a:r>
            <a:rPr lang="zh-TW" altLang="en-US" sz="3000" b="1" kern="1200" dirty="0" smtClean="0">
              <a:solidFill>
                <a:schemeClr val="tx1"/>
              </a:solidFill>
              <a:latin typeface="微軟正黑體" pitchFamily="34" charset="-120"/>
              <a:ea typeface="微軟正黑體" pitchFamily="34" charset="-120"/>
            </a:rPr>
            <a:t>主管目的事業需用</a:t>
          </a:r>
          <a:endParaRPr lang="zh-TW" altLang="en-US" sz="3000" kern="1200" dirty="0">
            <a:solidFill>
              <a:schemeClr val="tx1"/>
            </a:solidFill>
          </a:endParaRPr>
        </a:p>
      </dsp:txBody>
      <dsp:txXfrm>
        <a:off x="3312373" y="865137"/>
        <a:ext cx="4046861" cy="1223092"/>
      </dsp:txXfrm>
    </dsp:sp>
    <dsp:sp modelId="{3EB75E3D-BEA9-4633-9F18-4801BEBB6D8F}">
      <dsp:nvSpPr>
        <dsp:cNvPr id="0" name=""/>
        <dsp:cNvSpPr/>
      </dsp:nvSpPr>
      <dsp:spPr>
        <a:xfrm>
          <a:off x="4608509" y="2664292"/>
          <a:ext cx="2311479" cy="1625319"/>
        </a:xfrm>
        <a:prstGeom prst="upArrow">
          <a:avLst/>
        </a:prstGeom>
        <a:solidFill>
          <a:srgbClr val="FF9900"/>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13D722C9-706A-4978-9526-D29C0478AE74}">
      <dsp:nvSpPr>
        <dsp:cNvPr id="0" name=""/>
        <dsp:cNvSpPr/>
      </dsp:nvSpPr>
      <dsp:spPr>
        <a:xfrm>
          <a:off x="360044" y="3096335"/>
          <a:ext cx="4687560" cy="140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50000"/>
            </a:lnSpc>
            <a:spcBef>
              <a:spcPct val="0"/>
            </a:spcBef>
            <a:spcAft>
              <a:spcPct val="35000"/>
            </a:spcAft>
          </a:pPr>
          <a:r>
            <a:rPr lang="zh-TW" altLang="zh-TW" sz="3000" b="1" kern="1200" dirty="0" smtClean="0">
              <a:solidFill>
                <a:srgbClr val="FF6600"/>
              </a:solidFill>
              <a:latin typeface="微軟正黑體" pitchFamily="34" charset="-120"/>
              <a:ea typeface="微軟正黑體" pitchFamily="34" charset="-120"/>
            </a:rPr>
            <a:t>無公用需要</a:t>
          </a:r>
          <a:endParaRPr lang="en-US" altLang="zh-TW" sz="3000" b="1" kern="1200" dirty="0" smtClean="0">
            <a:solidFill>
              <a:srgbClr val="FF6600"/>
            </a:solidFill>
            <a:latin typeface="微軟正黑體" pitchFamily="34" charset="-120"/>
            <a:ea typeface="微軟正黑體" pitchFamily="34" charset="-120"/>
          </a:endParaRPr>
        </a:p>
        <a:p>
          <a:pPr lvl="0" algn="ctr" defTabSz="1333500">
            <a:lnSpc>
              <a:spcPct val="50000"/>
            </a:lnSpc>
            <a:spcBef>
              <a:spcPct val="0"/>
            </a:spcBef>
            <a:spcAft>
              <a:spcPct val="35000"/>
            </a:spcAft>
          </a:pPr>
          <a:r>
            <a:rPr lang="zh-TW" altLang="zh-TW" sz="3000" b="1" kern="1200" dirty="0" smtClean="0">
              <a:solidFill>
                <a:srgbClr val="FF6600"/>
              </a:solidFill>
              <a:latin typeface="微軟正黑體" pitchFamily="34" charset="-120"/>
              <a:ea typeface="微軟正黑體" pitchFamily="34" charset="-120"/>
            </a:rPr>
            <a:t>且非其主管目的事業需用</a:t>
          </a:r>
          <a:endParaRPr lang="zh-TW" altLang="en-US" sz="3000" kern="1200" dirty="0">
            <a:solidFill>
              <a:srgbClr val="FF6600"/>
            </a:solidFill>
          </a:endParaRPr>
        </a:p>
      </dsp:txBody>
      <dsp:txXfrm>
        <a:off x="360044" y="3096335"/>
        <a:ext cx="4687560" cy="1400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CD971-2BAC-044A-85B1-1DCE7554D67D}">
      <dsp:nvSpPr>
        <dsp:cNvPr id="0" name=""/>
        <dsp:cNvSpPr/>
      </dsp:nvSpPr>
      <dsp:spPr>
        <a:xfrm>
          <a:off x="1048653" y="146813"/>
          <a:ext cx="1814781" cy="181505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E2CCA-B2F0-AD44-B477-EEEC49CFCC9A}">
      <dsp:nvSpPr>
        <dsp:cNvPr id="0" name=""/>
        <dsp:cNvSpPr/>
      </dsp:nvSpPr>
      <dsp:spPr>
        <a:xfrm>
          <a:off x="1449780" y="802104"/>
          <a:ext cx="1008439" cy="50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accent6">
                  <a:lumMod val="50000"/>
                </a:schemeClr>
              </a:solidFill>
              <a:latin typeface="Microsoft JhengHei" panose="020B0604030504040204" pitchFamily="34" charset="-120"/>
              <a:ea typeface="Microsoft JhengHei" panose="020B0604030504040204" pitchFamily="34" charset="-120"/>
            </a:rPr>
            <a:t>內政部</a:t>
          </a:r>
          <a:endParaRPr lang="zh-TW" altLang="en-US" sz="2300" b="1" kern="1200" dirty="0">
            <a:solidFill>
              <a:schemeClr val="accent6">
                <a:lumMod val="50000"/>
              </a:schemeClr>
            </a:solidFill>
            <a:latin typeface="Microsoft JhengHei" panose="020B0604030504040204" pitchFamily="34" charset="-120"/>
            <a:ea typeface="Microsoft JhengHei" panose="020B0604030504040204" pitchFamily="34" charset="-120"/>
          </a:endParaRPr>
        </a:p>
      </dsp:txBody>
      <dsp:txXfrm>
        <a:off x="1449780" y="802104"/>
        <a:ext cx="1008439" cy="504098"/>
      </dsp:txXfrm>
    </dsp:sp>
    <dsp:sp modelId="{5B4A9BC5-3B8A-734C-847D-216E6D8C76F6}">
      <dsp:nvSpPr>
        <dsp:cNvPr id="0" name=""/>
        <dsp:cNvSpPr/>
      </dsp:nvSpPr>
      <dsp:spPr>
        <a:xfrm>
          <a:off x="544604" y="1189698"/>
          <a:ext cx="1814781" cy="181505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681A1-9CAD-B747-A4EC-E5267A0FEB1D}">
      <dsp:nvSpPr>
        <dsp:cNvPr id="0" name=""/>
        <dsp:cNvSpPr/>
      </dsp:nvSpPr>
      <dsp:spPr>
        <a:xfrm>
          <a:off x="947775" y="1851022"/>
          <a:ext cx="1008439" cy="50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accent6">
                  <a:lumMod val="50000"/>
                </a:schemeClr>
              </a:solidFill>
              <a:latin typeface="Microsoft JhengHei" panose="020B0604030504040204" pitchFamily="34" charset="-120"/>
              <a:ea typeface="Microsoft JhengHei" panose="020B0604030504040204" pitchFamily="34" charset="-120"/>
            </a:rPr>
            <a:t>衛福部</a:t>
          </a:r>
        </a:p>
      </dsp:txBody>
      <dsp:txXfrm>
        <a:off x="947775" y="1851022"/>
        <a:ext cx="1008439" cy="504098"/>
      </dsp:txXfrm>
    </dsp:sp>
    <dsp:sp modelId="{40FF51F9-CCD1-5340-A790-890DDAC40919}">
      <dsp:nvSpPr>
        <dsp:cNvPr id="0" name=""/>
        <dsp:cNvSpPr/>
      </dsp:nvSpPr>
      <dsp:spPr>
        <a:xfrm>
          <a:off x="1177818" y="2357383"/>
          <a:ext cx="1559178" cy="1559803"/>
        </a:xfrm>
        <a:prstGeom prst="blockArc">
          <a:avLst>
            <a:gd name="adj1" fmla="val 13500000"/>
            <a:gd name="adj2" fmla="val 10800000"/>
            <a:gd name="adj3" fmla="val 1274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6C15C-9B6D-A843-844A-8F7F86E52E68}">
      <dsp:nvSpPr>
        <dsp:cNvPr id="0" name=""/>
        <dsp:cNvSpPr/>
      </dsp:nvSpPr>
      <dsp:spPr>
        <a:xfrm>
          <a:off x="1452165" y="2901447"/>
          <a:ext cx="1008439" cy="50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accent6">
                  <a:lumMod val="50000"/>
                </a:schemeClr>
              </a:solidFill>
              <a:latin typeface="Microsoft JhengHei" panose="020B0604030504040204" pitchFamily="34" charset="-120"/>
              <a:ea typeface="Microsoft JhengHei" panose="020B0604030504040204" pitchFamily="34" charset="-120"/>
            </a:rPr>
            <a:t>退輔會</a:t>
          </a:r>
        </a:p>
      </dsp:txBody>
      <dsp:txXfrm>
        <a:off x="1452165" y="2901447"/>
        <a:ext cx="1008439" cy="504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84902-A39A-40C0-B75F-86871E15EF04}">
      <dsp:nvSpPr>
        <dsp:cNvPr id="0" name=""/>
        <dsp:cNvSpPr/>
      </dsp:nvSpPr>
      <dsp:spPr>
        <a:xfrm>
          <a:off x="-75492" y="0"/>
          <a:ext cx="5256583" cy="5256583"/>
        </a:xfrm>
        <a:prstGeom prst="triangle">
          <a:avLst/>
        </a:prstGeom>
        <a:solidFill>
          <a:schemeClr val="accent2">
            <a:alpha val="9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9924F-05BC-45B8-9BE4-8B8E6366FA5B}">
      <dsp:nvSpPr>
        <dsp:cNvPr id="0" name=""/>
        <dsp:cNvSpPr/>
      </dsp:nvSpPr>
      <dsp:spPr>
        <a:xfrm>
          <a:off x="1246086" y="526616"/>
          <a:ext cx="6030205" cy="1270729"/>
        </a:xfrm>
        <a:prstGeom prst="roundRect">
          <a:avLst/>
        </a:prstGeom>
        <a:solidFill>
          <a:schemeClr val="lt1">
            <a:alpha val="90000"/>
            <a:hueOff val="0"/>
            <a:satOff val="0"/>
            <a:lumOff val="0"/>
            <a:alphaOff val="0"/>
          </a:schemeClr>
        </a:solidFill>
        <a:ln w="285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TW" sz="2400" b="1" kern="1200" dirty="0" smtClean="0"/>
            <a:t>符合國際人權原則及標準</a:t>
          </a:r>
          <a:endParaRPr lang="zh-TW" sz="2400" kern="1200" dirty="0"/>
        </a:p>
      </dsp:txBody>
      <dsp:txXfrm>
        <a:off x="1308118" y="588648"/>
        <a:ext cx="5906141" cy="1146665"/>
      </dsp:txXfrm>
    </dsp:sp>
    <dsp:sp modelId="{01956237-89D5-4270-AF6A-99E4C6F38CD9}">
      <dsp:nvSpPr>
        <dsp:cNvPr id="0" name=""/>
        <dsp:cNvSpPr/>
      </dsp:nvSpPr>
      <dsp:spPr>
        <a:xfrm>
          <a:off x="1246086" y="1927733"/>
          <a:ext cx="6030205" cy="1270729"/>
        </a:xfrm>
        <a:prstGeom prst="roundRect">
          <a:avLst/>
        </a:prstGeom>
        <a:solidFill>
          <a:schemeClr val="lt1">
            <a:alpha val="90000"/>
            <a:hueOff val="0"/>
            <a:satOff val="0"/>
            <a:lumOff val="0"/>
            <a:alphaOff val="0"/>
          </a:schemeClr>
        </a:solidFill>
        <a:ln w="28575"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建立非正規居住者後續安置及救濟機制</a:t>
          </a:r>
          <a:endParaRPr lang="zh-TW" sz="2400" kern="1200" dirty="0"/>
        </a:p>
      </dsp:txBody>
      <dsp:txXfrm>
        <a:off x="1308118" y="1989765"/>
        <a:ext cx="5906141" cy="1146665"/>
      </dsp:txXfrm>
    </dsp:sp>
    <dsp:sp modelId="{B0222965-0B30-4958-A3BF-12E4DA855F45}">
      <dsp:nvSpPr>
        <dsp:cNvPr id="0" name=""/>
        <dsp:cNvSpPr/>
      </dsp:nvSpPr>
      <dsp:spPr>
        <a:xfrm>
          <a:off x="1246086" y="3328850"/>
          <a:ext cx="6030205" cy="1270729"/>
        </a:xfrm>
        <a:prstGeom prst="roundRect">
          <a:avLst/>
        </a:prstGeom>
        <a:solidFill>
          <a:schemeClr val="lt1">
            <a:alpha val="90000"/>
            <a:hueOff val="0"/>
            <a:satOff val="0"/>
            <a:lumOff val="0"/>
            <a:alphaOff val="0"/>
          </a:schemeClr>
        </a:solidFill>
        <a:ln w="28575"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TW" altLang="zh-TW" sz="2400" b="1" kern="1200" smtClean="0"/>
            <a:t>精進國有被占用不動產分級分類處理方式</a:t>
          </a:r>
          <a:endParaRPr lang="zh-TW" sz="2400" kern="1200" dirty="0"/>
        </a:p>
      </dsp:txBody>
      <dsp:txXfrm>
        <a:off x="1308118" y="3390882"/>
        <a:ext cx="5906141" cy="114666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2945293" cy="497042"/>
          </a:xfrm>
          <a:prstGeom prst="rect">
            <a:avLst/>
          </a:prstGeom>
        </p:spPr>
        <p:txBody>
          <a:bodyPr vert="horz" lIns="90436" tIns="45220" rIns="90436" bIns="45220" rtlCol="0"/>
          <a:lstStyle>
            <a:lvl1pPr algn="l">
              <a:defRPr sz="1100"/>
            </a:lvl1pPr>
          </a:lstStyle>
          <a:p>
            <a:endParaRPr lang="zh-TW" altLang="en-US"/>
          </a:p>
        </p:txBody>
      </p:sp>
      <p:sp>
        <p:nvSpPr>
          <p:cNvPr id="3" name="日期版面配置區 2"/>
          <p:cNvSpPr>
            <a:spLocks noGrp="1"/>
          </p:cNvSpPr>
          <p:nvPr>
            <p:ph type="dt" sz="quarter" idx="1"/>
          </p:nvPr>
        </p:nvSpPr>
        <p:spPr>
          <a:xfrm>
            <a:off x="3850820" y="2"/>
            <a:ext cx="2945293" cy="497042"/>
          </a:xfrm>
          <a:prstGeom prst="rect">
            <a:avLst/>
          </a:prstGeom>
        </p:spPr>
        <p:txBody>
          <a:bodyPr vert="horz" lIns="90436" tIns="45220" rIns="90436" bIns="45220" rtlCol="0"/>
          <a:lstStyle>
            <a:lvl1pPr algn="r">
              <a:defRPr sz="1100"/>
            </a:lvl1pPr>
          </a:lstStyle>
          <a:p>
            <a:fld id="{7ABA89BD-53D9-4065-9251-932549E88BED}" type="datetimeFigureOut">
              <a:rPr lang="zh-TW" altLang="en-US" smtClean="0"/>
              <a:pPr/>
              <a:t>2022/4/18</a:t>
            </a:fld>
            <a:endParaRPr lang="zh-TW" altLang="en-US"/>
          </a:p>
        </p:txBody>
      </p:sp>
      <p:sp>
        <p:nvSpPr>
          <p:cNvPr id="4" name="頁尾版面配置區 3"/>
          <p:cNvSpPr>
            <a:spLocks noGrp="1"/>
          </p:cNvSpPr>
          <p:nvPr>
            <p:ph type="ftr" sz="quarter" idx="2"/>
          </p:nvPr>
        </p:nvSpPr>
        <p:spPr>
          <a:xfrm>
            <a:off x="2" y="9429612"/>
            <a:ext cx="2945293" cy="497042"/>
          </a:xfrm>
          <a:prstGeom prst="rect">
            <a:avLst/>
          </a:prstGeom>
        </p:spPr>
        <p:txBody>
          <a:bodyPr vert="horz" lIns="90436" tIns="45220" rIns="90436" bIns="45220" rtlCol="0" anchor="b"/>
          <a:lstStyle>
            <a:lvl1pPr algn="l">
              <a:defRPr sz="1100"/>
            </a:lvl1pPr>
          </a:lstStyle>
          <a:p>
            <a:endParaRPr lang="zh-TW" altLang="en-US"/>
          </a:p>
        </p:txBody>
      </p:sp>
      <p:sp>
        <p:nvSpPr>
          <p:cNvPr id="5" name="投影片編號版面配置區 4"/>
          <p:cNvSpPr>
            <a:spLocks noGrp="1"/>
          </p:cNvSpPr>
          <p:nvPr>
            <p:ph type="sldNum" sz="quarter" idx="3"/>
          </p:nvPr>
        </p:nvSpPr>
        <p:spPr>
          <a:xfrm>
            <a:off x="3850820" y="9429612"/>
            <a:ext cx="2945293" cy="497042"/>
          </a:xfrm>
          <a:prstGeom prst="rect">
            <a:avLst/>
          </a:prstGeom>
        </p:spPr>
        <p:txBody>
          <a:bodyPr vert="horz" lIns="90436" tIns="45220" rIns="90436" bIns="45220" rtlCol="0" anchor="b"/>
          <a:lstStyle>
            <a:lvl1pPr algn="r">
              <a:defRPr sz="1100"/>
            </a:lvl1pPr>
          </a:lstStyle>
          <a:p>
            <a:fld id="{8CCB81C6-0437-483F-B939-ED0E430CB962}" type="slidenum">
              <a:rPr lang="zh-TW" altLang="en-US" smtClean="0"/>
              <a:pPr/>
              <a:t>‹#›</a:t>
            </a:fld>
            <a:endParaRPr lang="zh-TW" altLang="en-US"/>
          </a:p>
        </p:txBody>
      </p:sp>
    </p:spTree>
    <p:extLst>
      <p:ext uri="{BB962C8B-B14F-4D97-AF65-F5344CB8AC3E}">
        <p14:creationId xmlns:p14="http://schemas.microsoft.com/office/powerpoint/2010/main" val="2866620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2945293" cy="497042"/>
          </a:xfrm>
          <a:prstGeom prst="rect">
            <a:avLst/>
          </a:prstGeom>
        </p:spPr>
        <p:txBody>
          <a:bodyPr vert="horz" lIns="90436" tIns="45220" rIns="90436" bIns="45220" rtlCol="0"/>
          <a:lstStyle>
            <a:lvl1pPr algn="l">
              <a:defRPr sz="1100"/>
            </a:lvl1pPr>
          </a:lstStyle>
          <a:p>
            <a:endParaRPr lang="zh-TW" altLang="en-US"/>
          </a:p>
        </p:txBody>
      </p:sp>
      <p:sp>
        <p:nvSpPr>
          <p:cNvPr id="3" name="日期版面配置區 2"/>
          <p:cNvSpPr>
            <a:spLocks noGrp="1"/>
          </p:cNvSpPr>
          <p:nvPr>
            <p:ph type="dt" idx="1"/>
          </p:nvPr>
        </p:nvSpPr>
        <p:spPr>
          <a:xfrm>
            <a:off x="3850820" y="2"/>
            <a:ext cx="2945293" cy="497042"/>
          </a:xfrm>
          <a:prstGeom prst="rect">
            <a:avLst/>
          </a:prstGeom>
        </p:spPr>
        <p:txBody>
          <a:bodyPr vert="horz" lIns="90436" tIns="45220" rIns="90436" bIns="45220" rtlCol="0"/>
          <a:lstStyle>
            <a:lvl1pPr algn="r">
              <a:defRPr sz="1100"/>
            </a:lvl1pPr>
          </a:lstStyle>
          <a:p>
            <a:fld id="{8C595E08-B15F-4941-BE6A-1A4FC4C7197B}" type="datetimeFigureOut">
              <a:rPr lang="zh-TW" altLang="en-US" smtClean="0"/>
              <a:pPr/>
              <a:t>2022/4/18</a:t>
            </a:fld>
            <a:endParaRPr lang="zh-TW" altLang="en-US"/>
          </a:p>
        </p:txBody>
      </p:sp>
      <p:sp>
        <p:nvSpPr>
          <p:cNvPr id="4" name="投影片圖像版面配置區 3"/>
          <p:cNvSpPr>
            <a:spLocks noGrp="1" noRot="1" noChangeAspect="1"/>
          </p:cNvSpPr>
          <p:nvPr>
            <p:ph type="sldImg" idx="2"/>
          </p:nvPr>
        </p:nvSpPr>
        <p:spPr>
          <a:xfrm>
            <a:off x="914400" y="744538"/>
            <a:ext cx="4968875" cy="3725862"/>
          </a:xfrm>
          <a:prstGeom prst="rect">
            <a:avLst/>
          </a:prstGeom>
          <a:noFill/>
          <a:ln w="12700">
            <a:solidFill>
              <a:prstClr val="black"/>
            </a:solidFill>
          </a:ln>
        </p:spPr>
        <p:txBody>
          <a:bodyPr vert="horz" lIns="90436" tIns="45220" rIns="90436" bIns="45220" rtlCol="0" anchor="ctr"/>
          <a:lstStyle/>
          <a:p>
            <a:endParaRPr lang="zh-TW" altLang="en-US"/>
          </a:p>
        </p:txBody>
      </p:sp>
      <p:sp>
        <p:nvSpPr>
          <p:cNvPr id="5" name="備忘稿版面配置區 4"/>
          <p:cNvSpPr>
            <a:spLocks noGrp="1"/>
          </p:cNvSpPr>
          <p:nvPr>
            <p:ph type="body" sz="quarter" idx="3"/>
          </p:nvPr>
        </p:nvSpPr>
        <p:spPr>
          <a:xfrm>
            <a:off x="679929" y="4715591"/>
            <a:ext cx="5437827" cy="4468646"/>
          </a:xfrm>
          <a:prstGeom prst="rect">
            <a:avLst/>
          </a:prstGeom>
        </p:spPr>
        <p:txBody>
          <a:bodyPr vert="horz" lIns="90436" tIns="45220" rIns="90436" bIns="452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429612"/>
            <a:ext cx="2945293" cy="497042"/>
          </a:xfrm>
          <a:prstGeom prst="rect">
            <a:avLst/>
          </a:prstGeom>
        </p:spPr>
        <p:txBody>
          <a:bodyPr vert="horz" lIns="90436" tIns="45220" rIns="90436" bIns="45220" rtlCol="0" anchor="b"/>
          <a:lstStyle>
            <a:lvl1pPr algn="l">
              <a:defRPr sz="1100"/>
            </a:lvl1pPr>
          </a:lstStyle>
          <a:p>
            <a:endParaRPr lang="zh-TW" altLang="en-US"/>
          </a:p>
        </p:txBody>
      </p:sp>
      <p:sp>
        <p:nvSpPr>
          <p:cNvPr id="7" name="投影片編號版面配置區 6"/>
          <p:cNvSpPr>
            <a:spLocks noGrp="1"/>
          </p:cNvSpPr>
          <p:nvPr>
            <p:ph type="sldNum" sz="quarter" idx="5"/>
          </p:nvPr>
        </p:nvSpPr>
        <p:spPr>
          <a:xfrm>
            <a:off x="3850820" y="9429612"/>
            <a:ext cx="2945293" cy="497042"/>
          </a:xfrm>
          <a:prstGeom prst="rect">
            <a:avLst/>
          </a:prstGeom>
        </p:spPr>
        <p:txBody>
          <a:bodyPr vert="horz" lIns="90436" tIns="45220" rIns="90436" bIns="45220" rtlCol="0" anchor="b"/>
          <a:lstStyle>
            <a:lvl1pPr algn="r">
              <a:defRPr sz="1100"/>
            </a:lvl1pPr>
          </a:lstStyle>
          <a:p>
            <a:fld id="{703F32E5-0153-462A-9B09-DE44EE976EF9}" type="slidenum">
              <a:rPr lang="zh-TW" altLang="en-US" smtClean="0"/>
              <a:pPr/>
              <a:t>‹#›</a:t>
            </a:fld>
            <a:endParaRPr lang="zh-TW" altLang="en-US"/>
          </a:p>
        </p:txBody>
      </p:sp>
    </p:spTree>
    <p:extLst>
      <p:ext uri="{BB962C8B-B14F-4D97-AF65-F5344CB8AC3E}">
        <p14:creationId xmlns:p14="http://schemas.microsoft.com/office/powerpoint/2010/main" val="1400468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3F32E5-0153-462A-9B09-DE44EE976EF9}" type="slidenum">
              <a:rPr lang="zh-TW" altLang="en-US" smtClean="0"/>
              <a:pPr/>
              <a:t>7</a:t>
            </a:fld>
            <a:endParaRPr lang="zh-TW" altLang="en-US"/>
          </a:p>
        </p:txBody>
      </p:sp>
    </p:spTree>
    <p:extLst>
      <p:ext uri="{BB962C8B-B14F-4D97-AF65-F5344CB8AC3E}">
        <p14:creationId xmlns:p14="http://schemas.microsoft.com/office/powerpoint/2010/main" val="92967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3F32E5-0153-462A-9B09-DE44EE976EF9}" type="slidenum">
              <a:rPr lang="zh-TW" altLang="en-US" smtClean="0"/>
              <a:pPr/>
              <a:t>19</a:t>
            </a:fld>
            <a:endParaRPr lang="zh-TW" altLang="en-US"/>
          </a:p>
        </p:txBody>
      </p:sp>
    </p:spTree>
    <p:extLst>
      <p:ext uri="{BB962C8B-B14F-4D97-AF65-F5344CB8AC3E}">
        <p14:creationId xmlns:p14="http://schemas.microsoft.com/office/powerpoint/2010/main" val="3932771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3F32E5-0153-462A-9B09-DE44EE976EF9}" type="slidenum">
              <a:rPr lang="zh-TW" altLang="en-US" smtClean="0"/>
              <a:pPr/>
              <a:t>41</a:t>
            </a:fld>
            <a:endParaRPr lang="zh-TW" altLang="en-US"/>
          </a:p>
        </p:txBody>
      </p:sp>
    </p:spTree>
    <p:extLst>
      <p:ext uri="{BB962C8B-B14F-4D97-AF65-F5344CB8AC3E}">
        <p14:creationId xmlns:p14="http://schemas.microsoft.com/office/powerpoint/2010/main" val="185534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3F32E5-0153-462A-9B09-DE44EE976EF9}" type="slidenum">
              <a:rPr lang="zh-TW" altLang="en-US" smtClean="0"/>
              <a:pPr/>
              <a:t>8</a:t>
            </a:fld>
            <a:endParaRPr lang="zh-TW" altLang="en-US"/>
          </a:p>
        </p:txBody>
      </p:sp>
    </p:spTree>
    <p:extLst>
      <p:ext uri="{BB962C8B-B14F-4D97-AF65-F5344CB8AC3E}">
        <p14:creationId xmlns:p14="http://schemas.microsoft.com/office/powerpoint/2010/main" val="92967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98654" indent="-298654">
              <a:buFont typeface="Wingdings" pitchFamily="2" charset="2"/>
              <a:buChar char="l"/>
            </a:pPr>
            <a:r>
              <a:rPr lang="zh-TW" altLang="en-US" sz="1600" dirty="0">
                <a:latin typeface="標楷體" pitchFamily="65" charset="-120"/>
                <a:ea typeface="標楷體" pitchFamily="65" charset="-120"/>
              </a:rPr>
              <a:t>在稽徵業務執行過程中，大致可分為稽徵程序開始前的預備階段、稽徵進行階段與權利救濟等三個階段。</a:t>
            </a:r>
          </a:p>
          <a:p>
            <a:pPr marL="298654" indent="-298654">
              <a:buFont typeface="Wingdings" pitchFamily="2" charset="2"/>
              <a:buChar char="l"/>
            </a:pPr>
            <a:r>
              <a:rPr lang="zh-TW" altLang="en-US" sz="1600" dirty="0">
                <a:latin typeface="標楷體" pitchFamily="65" charset="-120"/>
                <a:ea typeface="標楷體" pitchFamily="65" charset="-120"/>
              </a:rPr>
              <a:t>以下分別按三階段說明本局賦稅人權執行情形，再報告兩個維護賦稅人權案例。</a:t>
            </a:r>
          </a:p>
        </p:txBody>
      </p:sp>
      <p:sp>
        <p:nvSpPr>
          <p:cNvPr id="4" name="投影片編號版面配置區 3"/>
          <p:cNvSpPr>
            <a:spLocks noGrp="1"/>
          </p:cNvSpPr>
          <p:nvPr>
            <p:ph type="sldNum" sz="quarter" idx="10"/>
          </p:nvPr>
        </p:nvSpPr>
        <p:spPr/>
        <p:txBody>
          <a:bodyPr/>
          <a:lstStyle/>
          <a:p>
            <a:fld id="{49F0F689-9215-431D-8B2B-34891ABEE181}" type="slidenum">
              <a:rPr lang="zh-TW" altLang="en-US" smtClean="0"/>
              <a:pPr/>
              <a:t>9</a:t>
            </a:fld>
            <a:endParaRPr lang="zh-TW" altLang="en-US" dirty="0"/>
          </a:p>
        </p:txBody>
      </p:sp>
    </p:spTree>
    <p:extLst>
      <p:ext uri="{BB962C8B-B14F-4D97-AF65-F5344CB8AC3E}">
        <p14:creationId xmlns:p14="http://schemas.microsoft.com/office/powerpoint/2010/main" val="227727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3F32E5-0153-462A-9B09-DE44EE976EF9}" type="slidenum">
              <a:rPr lang="zh-TW" altLang="en-US" smtClean="0"/>
              <a:pPr/>
              <a:t>13</a:t>
            </a:fld>
            <a:endParaRPr lang="zh-TW" altLang="en-US"/>
          </a:p>
        </p:txBody>
      </p:sp>
    </p:spTree>
    <p:extLst>
      <p:ext uri="{BB962C8B-B14F-4D97-AF65-F5344CB8AC3E}">
        <p14:creationId xmlns:p14="http://schemas.microsoft.com/office/powerpoint/2010/main" val="349413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3F32E5-0153-462A-9B09-DE44EE976EF9}" type="slidenum">
              <a:rPr lang="zh-TW" altLang="en-US" smtClean="0"/>
              <a:pPr/>
              <a:t>14</a:t>
            </a:fld>
            <a:endParaRPr lang="zh-TW" altLang="en-US"/>
          </a:p>
        </p:txBody>
      </p:sp>
    </p:spTree>
    <p:extLst>
      <p:ext uri="{BB962C8B-B14F-4D97-AF65-F5344CB8AC3E}">
        <p14:creationId xmlns:p14="http://schemas.microsoft.com/office/powerpoint/2010/main" val="349413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3F32E5-0153-462A-9B09-DE44EE976EF9}" type="slidenum">
              <a:rPr lang="zh-TW" altLang="en-US" smtClean="0"/>
              <a:pPr/>
              <a:t>15</a:t>
            </a:fld>
            <a:endParaRPr lang="zh-TW" altLang="en-US"/>
          </a:p>
        </p:txBody>
      </p:sp>
    </p:spTree>
    <p:extLst>
      <p:ext uri="{BB962C8B-B14F-4D97-AF65-F5344CB8AC3E}">
        <p14:creationId xmlns:p14="http://schemas.microsoft.com/office/powerpoint/2010/main" val="441945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3F32E5-0153-462A-9B09-DE44EE976EF9}" type="slidenum">
              <a:rPr lang="zh-TW" altLang="en-US" smtClean="0"/>
              <a:pPr/>
              <a:t>16</a:t>
            </a:fld>
            <a:endParaRPr lang="zh-TW" altLang="en-US"/>
          </a:p>
        </p:txBody>
      </p:sp>
    </p:spTree>
    <p:extLst>
      <p:ext uri="{BB962C8B-B14F-4D97-AF65-F5344CB8AC3E}">
        <p14:creationId xmlns:p14="http://schemas.microsoft.com/office/powerpoint/2010/main" val="393277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3F32E5-0153-462A-9B09-DE44EE976EF9}" type="slidenum">
              <a:rPr lang="zh-TW" altLang="en-US" smtClean="0"/>
              <a:pPr/>
              <a:t>17</a:t>
            </a:fld>
            <a:endParaRPr lang="zh-TW" altLang="en-US"/>
          </a:p>
        </p:txBody>
      </p:sp>
    </p:spTree>
    <p:extLst>
      <p:ext uri="{BB962C8B-B14F-4D97-AF65-F5344CB8AC3E}">
        <p14:creationId xmlns:p14="http://schemas.microsoft.com/office/powerpoint/2010/main" val="393277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03F32E5-0153-462A-9B09-DE44EE976EF9}" type="slidenum">
              <a:rPr lang="zh-TW" altLang="en-US" smtClean="0"/>
              <a:pPr/>
              <a:t>18</a:t>
            </a:fld>
            <a:endParaRPr lang="zh-TW" altLang="en-US"/>
          </a:p>
        </p:txBody>
      </p:sp>
    </p:spTree>
    <p:extLst>
      <p:ext uri="{BB962C8B-B14F-4D97-AF65-F5344CB8AC3E}">
        <p14:creationId xmlns:p14="http://schemas.microsoft.com/office/powerpoint/2010/main" val="393277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BD087F9-24C8-4B65-BAB1-89CBD047CFC5}" type="datetime1">
              <a:rPr lang="zh-TW" altLang="en-US" smtClean="0"/>
              <a:pPr/>
              <a:t>2022/4/18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146721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067BE3B-4B62-4EB5-A125-59AA7DC1C5A6}" type="datetime1">
              <a:rPr lang="zh-TW" altLang="en-US" smtClean="0"/>
              <a:pPr/>
              <a:t>2022/4/18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232800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F3E1058-E887-488F-9818-7BF42C1ADCBC}" type="datetime1">
              <a:rPr lang="zh-TW" altLang="en-US" smtClean="0"/>
              <a:pPr/>
              <a:t>2022/4/18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2918483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868CF07-8414-4E56-AB46-154DFEB5C0B6}" type="datetime1">
              <a:rPr lang="zh-TW" altLang="en-US" smtClean="0"/>
              <a:pPr/>
              <a:t>2022/4/18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1483620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D0DA6B0-1DAD-4BFA-AB5A-6FA7A60B1096}" type="datetime1">
              <a:rPr lang="zh-TW" altLang="en-US" smtClean="0"/>
              <a:pPr/>
              <a:t>2022/4/18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27380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96EDBC6-9555-412F-BF59-2D3CF4DEE5C9}" type="datetime1">
              <a:rPr lang="zh-TW" altLang="en-US" smtClean="0"/>
              <a:pPr/>
              <a:t>2022/4/18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1216650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CC2AE42-1967-45BB-A69B-43489EDCC8E4}" type="datetime1">
              <a:rPr lang="zh-TW" altLang="en-US" smtClean="0"/>
              <a:pPr/>
              <a:t>2022/4/18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3899985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8A7C34B-61CB-4D6D-A171-D70B514608B4}" type="datetime1">
              <a:rPr lang="zh-TW" altLang="en-US" smtClean="0"/>
              <a:pPr/>
              <a:t>2022/4/18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3931948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DB4BEAE-F84C-4D51-8970-637104FF0780}" type="datetime1">
              <a:rPr lang="zh-TW" altLang="en-US" smtClean="0"/>
              <a:pPr/>
              <a:t>2022/4/18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857690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2580655-2E96-472A-8C79-6315278AB8A8}" type="datetime1">
              <a:rPr lang="zh-TW" altLang="en-US" smtClean="0"/>
              <a:pPr/>
              <a:t>2022/4/18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4091975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B35CAEE-88FA-4262-B64D-C5237B5CFD3E}" type="datetime1">
              <a:rPr lang="zh-TW" altLang="en-US" smtClean="0"/>
              <a:pPr/>
              <a:t>2022/4/18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110764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D871F76-1E59-4439-9D28-F3D447E75919}" type="datetime1">
              <a:rPr lang="zh-TW" altLang="en-US" smtClean="0"/>
              <a:pPr/>
              <a:t>2022/4/18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1377094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C55667D-C7DF-4A55-9C39-306163A1AA2D}" type="datetime1">
              <a:rPr lang="zh-TW" altLang="en-US" smtClean="0"/>
              <a:pPr/>
              <a:t>2022/4/18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1240228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5C42FE2-2291-43D9-BCA1-5346EAD77A68}" type="datetime1">
              <a:rPr lang="zh-TW" altLang="en-US" smtClean="0"/>
              <a:pPr/>
              <a:t>2022/4/18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2732348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33D0B3E-DAE8-4B3E-98EF-2F919EDCF8C0}" type="datetime1">
              <a:rPr lang="zh-TW" altLang="en-US" smtClean="0"/>
              <a:pPr/>
              <a:t>2022/4/18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4288806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1DED5EF-E202-478A-A2AA-7CC115D700E8}" type="datetime1">
              <a:rPr lang="zh-TW" altLang="en-US" smtClean="0"/>
              <a:pPr/>
              <a:t>2022/4/18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41484522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13DD17B-F94E-478A-BEE3-026C1540A70A}" type="datetime1">
              <a:rPr lang="zh-TW" altLang="en-US" smtClean="0"/>
              <a:pPr/>
              <a:t>2022/4/18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6724FE8-9185-4749-BF66-5C968326B4F8}" type="slidenum">
              <a:rPr lang="zh-TW" altLang="en-US" smtClean="0"/>
              <a:pPr/>
              <a:t>‹#›</a:t>
            </a:fld>
            <a:endParaRPr lang="zh-TW" altLang="en-US"/>
          </a:p>
        </p:txBody>
      </p:sp>
    </p:spTree>
    <p:extLst>
      <p:ext uri="{BB962C8B-B14F-4D97-AF65-F5344CB8AC3E}">
        <p14:creationId xmlns:p14="http://schemas.microsoft.com/office/powerpoint/2010/main" val="3527971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C6503D0-FAC0-429C-BCAC-0BD7C428B90A}" type="datetime1">
              <a:rPr lang="zh-TW" altLang="en-US" smtClean="0"/>
              <a:pPr/>
              <a:t>2022/4/18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6724FE8-9185-4749-BF66-5C968326B4F8}" type="slidenum">
              <a:rPr lang="zh-TW" altLang="en-US" smtClean="0"/>
              <a:pPr/>
              <a:t>‹#›</a:t>
            </a:fld>
            <a:endParaRPr lang="zh-TW" altLang="en-US"/>
          </a:p>
        </p:txBody>
      </p:sp>
    </p:spTree>
    <p:extLst>
      <p:ext uri="{BB962C8B-B14F-4D97-AF65-F5344CB8AC3E}">
        <p14:creationId xmlns:p14="http://schemas.microsoft.com/office/powerpoint/2010/main" val="31095994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7BD087F9-24C8-4B65-BAB1-89CBD047CFC5}" type="datetime1">
              <a:rPr lang="zh-TW" altLang="en-US" smtClean="0"/>
              <a:pPr/>
              <a:t>2022/4/18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0AC32E8-1068-45C9-ADC8-DC4E266C31C9}" type="slidenum">
              <a:rPr lang="zh-TW" altLang="en-US" smtClean="0"/>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D871F76-1E59-4439-9D28-F3D447E75919}" type="datetime1">
              <a:rPr lang="zh-TW" altLang="en-US" smtClean="0"/>
              <a:pPr/>
              <a:t>2022/4/18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43F670FD-CE52-4D5F-A2B6-81BD6A0CD60F}" type="datetime1">
              <a:rPr lang="zh-TW" altLang="en-US" smtClean="0"/>
              <a:pPr/>
              <a:t>2022/4/18</a:t>
            </a:fld>
            <a:endParaRPr lang="zh-TW" altLang="en-US"/>
          </a:p>
        </p:txBody>
      </p:sp>
      <p:sp>
        <p:nvSpPr>
          <p:cNvPr id="8" name="Slide Number Placeholder 7"/>
          <p:cNvSpPr>
            <a:spLocks noGrp="1"/>
          </p:cNvSpPr>
          <p:nvPr>
            <p:ph type="sldNum" sz="quarter" idx="11"/>
          </p:nvPr>
        </p:nvSpPr>
        <p:spPr/>
        <p:txBody>
          <a:bodyPr/>
          <a:lstStyle/>
          <a:p>
            <a:fld id="{20AC32E8-1068-45C9-ADC8-DC4E266C31C9}" type="slidenum">
              <a:rPr lang="zh-TW" altLang="en-US" smtClean="0"/>
              <a:pPr/>
              <a:t>‹#›</a:t>
            </a:fld>
            <a:endParaRPr lang="zh-TW" altLang="en-US"/>
          </a:p>
        </p:txBody>
      </p:sp>
      <p:sp>
        <p:nvSpPr>
          <p:cNvPr id="9" name="Footer Placeholder 8"/>
          <p:cNvSpPr>
            <a:spLocks noGrp="1"/>
          </p:cNvSpPr>
          <p:nvPr>
            <p:ph type="ftr" sz="quarter" idx="12"/>
          </p:nvPr>
        </p:nvSpPr>
        <p:spPr/>
        <p:txBody>
          <a:bodyPr/>
          <a:lstStyle/>
          <a:p>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53C96ED-6A43-44EB-990A-84CA6A5F0BA4}" type="datetime1">
              <a:rPr lang="zh-TW" altLang="en-US" smtClean="0"/>
              <a:pPr/>
              <a:t>2022/4/18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3F670FD-CE52-4D5F-A2B6-81BD6A0CD60F}" type="datetime1">
              <a:rPr lang="zh-TW" altLang="en-US" smtClean="0"/>
              <a:pPr/>
              <a:t>2022/4/18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2329801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TW" altLang="en-US" smtClean="0"/>
              <a:t>按一下以編輯母片文字樣式</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A949EE7-8CB3-4566-A5C2-E371FA4720CF}" type="datetime1">
              <a:rPr lang="zh-TW" altLang="en-US" smtClean="0"/>
              <a:pPr/>
              <a:t>2022/4/18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4EDA3BDC-DB95-4C1E-B385-25C69C84DE2D}" type="datetime1">
              <a:rPr lang="zh-TW" altLang="en-US" smtClean="0"/>
              <a:pPr/>
              <a:t>2022/4/18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6236F-20DC-4809-8557-0F816236FAC1}" type="datetime1">
              <a:rPr lang="zh-TW" altLang="en-US" smtClean="0"/>
              <a:pPr/>
              <a:t>2022/4/18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BB96380-ADF0-4122-A970-7648EBCE28FB}" type="datetime1">
              <a:rPr lang="zh-TW" altLang="en-US" smtClean="0"/>
              <a:pPr/>
              <a:t>2022/4/18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0AC32E8-1068-45C9-ADC8-DC4E266C31C9}" type="slidenum">
              <a:rPr lang="zh-TW" altLang="en-US" smtClean="0"/>
              <a:pPr/>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F9B1BF0-4ED5-40AB-BBF9-B054480313B7}" type="datetime1">
              <a:rPr lang="zh-TW" altLang="en-US" smtClean="0"/>
              <a:pPr/>
              <a:t>2022/4/18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0AC32E8-1068-45C9-ADC8-DC4E266C31C9}" type="slidenum">
              <a:rPr lang="zh-TW" altLang="en-US" smtClean="0"/>
              <a:pPr/>
              <a:t>‹#›</a:t>
            </a:fld>
            <a:endParaRPr lang="zh-TW" alt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zh-TW" altLang="en-US" smtClean="0"/>
              <a:t>按一下以編輯母片標題樣式</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A067BE3B-4B62-4EB5-A125-59AA7DC1C5A6}" type="datetime1">
              <a:rPr lang="zh-TW" altLang="en-US" smtClean="0"/>
              <a:pPr/>
              <a:t>2022/4/18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F3E1058-E887-488F-9818-7BF42C1ADCBC}" type="datetime1">
              <a:rPr lang="zh-TW" altLang="en-US" smtClean="0"/>
              <a:pPr/>
              <a:t>2022/4/18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7BD087F9-24C8-4B65-BAB1-89CBD047CFC5}" type="datetime1">
              <a:rPr lang="zh-TW" altLang="en-US" smtClean="0">
                <a:solidFill>
                  <a:srgbClr val="000000"/>
                </a:solidFill>
              </a:rPr>
              <a:pPr/>
              <a:t>2022/4/18</a:t>
            </a:fld>
            <a:endParaRPr lang="zh-TW" altLang="en-US">
              <a:solidFill>
                <a:srgbClr val="000000"/>
              </a:solidFill>
            </a:endParaRPr>
          </a:p>
        </p:txBody>
      </p:sp>
      <p:sp>
        <p:nvSpPr>
          <p:cNvPr id="5" name="Footer Placeholder 4"/>
          <p:cNvSpPr>
            <a:spLocks noGrp="1"/>
          </p:cNvSpPr>
          <p:nvPr>
            <p:ph type="ftr" sz="quarter" idx="11"/>
          </p:nvPr>
        </p:nvSpPr>
        <p:spPr/>
        <p:txBody>
          <a:bodyPr/>
          <a:lstStyle/>
          <a:p>
            <a:endParaRPr lang="zh-TW" altLang="en-US">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0AC32E8-1068-45C9-ADC8-DC4E266C31C9}"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2103711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D871F76-1E59-4439-9D28-F3D447E75919}" type="datetime1">
              <a:rPr lang="zh-TW" altLang="en-US" smtClean="0">
                <a:solidFill>
                  <a:srgbClr val="000000"/>
                </a:solidFill>
              </a:rPr>
              <a:pPr/>
              <a:t>2022/4/18</a:t>
            </a:fld>
            <a:endParaRPr lang="zh-TW" altLang="en-US">
              <a:solidFill>
                <a:srgbClr val="000000"/>
              </a:solidFill>
            </a:endParaRPr>
          </a:p>
        </p:txBody>
      </p:sp>
      <p:sp>
        <p:nvSpPr>
          <p:cNvPr id="5" name="Footer Placeholder 4"/>
          <p:cNvSpPr>
            <a:spLocks noGrp="1"/>
          </p:cNvSpPr>
          <p:nvPr>
            <p:ph type="ftr" sz="quarter" idx="11"/>
          </p:nvPr>
        </p:nvSpPr>
        <p:spPr/>
        <p:txBody>
          <a:bodyPr/>
          <a:lstStyle/>
          <a:p>
            <a:endParaRPr lang="zh-TW" altLang="en-US">
              <a:solidFill>
                <a:srgbClr val="000000"/>
              </a:solidFill>
            </a:endParaRPr>
          </a:p>
        </p:txBody>
      </p:sp>
      <p:sp>
        <p:nvSpPr>
          <p:cNvPr id="6" name="Slide Number Placeholder 5"/>
          <p:cNvSpPr>
            <a:spLocks noGrp="1"/>
          </p:cNvSpPr>
          <p:nvPr>
            <p:ph type="sldNum" sz="quarter" idx="12"/>
          </p:nvPr>
        </p:nvSpPr>
        <p:spPr/>
        <p:txBody>
          <a:bodyPr/>
          <a:lstStyle/>
          <a:p>
            <a:fld id="{20AC32E8-1068-45C9-ADC8-DC4E266C31C9}" type="slidenum">
              <a:rPr lang="zh-TW" altLang="en-US" smtClean="0">
                <a:solidFill>
                  <a:srgbClr val="D1282E"/>
                </a:solidFill>
              </a:rPr>
              <a:pPr/>
              <a:t>‹#›</a:t>
            </a:fld>
            <a:endParaRPr lang="zh-TW" altLang="en-US">
              <a:solidFill>
                <a:srgbClr val="D1282E"/>
              </a:solidFill>
            </a:endParaRPr>
          </a:p>
        </p:txBody>
      </p:sp>
    </p:spTree>
    <p:extLst>
      <p:ext uri="{BB962C8B-B14F-4D97-AF65-F5344CB8AC3E}">
        <p14:creationId xmlns:p14="http://schemas.microsoft.com/office/powerpoint/2010/main" val="3868775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43F670FD-CE52-4D5F-A2B6-81BD6A0CD60F}" type="datetime1">
              <a:rPr lang="zh-TW" altLang="en-US" smtClean="0">
                <a:solidFill>
                  <a:srgbClr val="000000"/>
                </a:solidFill>
              </a:rPr>
              <a:pPr/>
              <a:t>2022/4/18</a:t>
            </a:fld>
            <a:endParaRPr lang="zh-TW" altLang="en-US">
              <a:solidFill>
                <a:srgbClr val="000000"/>
              </a:solidFill>
            </a:endParaRPr>
          </a:p>
        </p:txBody>
      </p:sp>
      <p:sp>
        <p:nvSpPr>
          <p:cNvPr id="8" name="Slide Number Placeholder 7"/>
          <p:cNvSpPr>
            <a:spLocks noGrp="1"/>
          </p:cNvSpPr>
          <p:nvPr>
            <p:ph type="sldNum" sz="quarter" idx="11"/>
          </p:nvPr>
        </p:nvSpPr>
        <p:spPr/>
        <p:txBody>
          <a:bodyPr/>
          <a:lstStyle/>
          <a:p>
            <a:fld id="{20AC32E8-1068-45C9-ADC8-DC4E266C31C9}" type="slidenum">
              <a:rPr lang="zh-TW" altLang="en-US" smtClean="0">
                <a:solidFill>
                  <a:srgbClr val="D1282E"/>
                </a:solidFill>
              </a:rPr>
              <a:pPr/>
              <a:t>‹#›</a:t>
            </a:fld>
            <a:endParaRPr lang="zh-TW" altLang="en-US">
              <a:solidFill>
                <a:srgbClr val="D1282E"/>
              </a:solidFill>
            </a:endParaRPr>
          </a:p>
        </p:txBody>
      </p:sp>
      <p:sp>
        <p:nvSpPr>
          <p:cNvPr id="9" name="Footer Placeholder 8"/>
          <p:cNvSpPr>
            <a:spLocks noGrp="1"/>
          </p:cNvSpPr>
          <p:nvPr>
            <p:ph type="ftr" sz="quarter" idx="12"/>
          </p:nvPr>
        </p:nvSpPr>
        <p:spPr/>
        <p:txBody>
          <a:bodyPr/>
          <a:lstStyle/>
          <a:p>
            <a:endParaRPr lang="zh-TW" altLang="en-US">
              <a:solidFill>
                <a:srgbClr val="000000"/>
              </a:solidFill>
            </a:endParaRPr>
          </a:p>
        </p:txBody>
      </p:sp>
    </p:spTree>
    <p:extLst>
      <p:ext uri="{BB962C8B-B14F-4D97-AF65-F5344CB8AC3E}">
        <p14:creationId xmlns:p14="http://schemas.microsoft.com/office/powerpoint/2010/main" val="351470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53C96ED-6A43-44EB-990A-84CA6A5F0BA4}" type="datetime1">
              <a:rPr lang="zh-TW" altLang="en-US" smtClean="0"/>
              <a:pPr/>
              <a:t>2022/4/18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3655874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53C96ED-6A43-44EB-990A-84CA6A5F0BA4}" type="datetime1">
              <a:rPr lang="zh-TW" altLang="en-US" smtClean="0">
                <a:solidFill>
                  <a:srgbClr val="000000"/>
                </a:solidFill>
              </a:rPr>
              <a:pPr/>
              <a:t>2022/4/18</a:t>
            </a:fld>
            <a:endParaRPr lang="zh-TW" altLang="en-US">
              <a:solidFill>
                <a:srgbClr val="000000"/>
              </a:solidFill>
            </a:endParaRPr>
          </a:p>
        </p:txBody>
      </p:sp>
      <p:sp>
        <p:nvSpPr>
          <p:cNvPr id="6" name="Footer Placeholder 5"/>
          <p:cNvSpPr>
            <a:spLocks noGrp="1"/>
          </p:cNvSpPr>
          <p:nvPr>
            <p:ph type="ftr" sz="quarter" idx="11"/>
          </p:nvPr>
        </p:nvSpPr>
        <p:spPr/>
        <p:txBody>
          <a:bodyPr/>
          <a:lstStyle/>
          <a:p>
            <a:endParaRPr lang="zh-TW" altLang="en-US">
              <a:solidFill>
                <a:srgbClr val="000000"/>
              </a:solidFill>
            </a:endParaRPr>
          </a:p>
        </p:txBody>
      </p:sp>
      <p:sp>
        <p:nvSpPr>
          <p:cNvPr id="7" name="Slide Number Placeholder 6"/>
          <p:cNvSpPr>
            <a:spLocks noGrp="1"/>
          </p:cNvSpPr>
          <p:nvPr>
            <p:ph type="sldNum" sz="quarter" idx="12"/>
          </p:nvPr>
        </p:nvSpPr>
        <p:spPr/>
        <p:txBody>
          <a:bodyPr/>
          <a:lstStyle/>
          <a:p>
            <a:fld id="{20AC32E8-1068-45C9-ADC8-DC4E266C31C9}" type="slidenum">
              <a:rPr lang="zh-TW" altLang="en-US" smtClean="0">
                <a:solidFill>
                  <a:srgbClr val="D1282E"/>
                </a:solidFill>
              </a:rPr>
              <a:pPr/>
              <a:t>‹#›</a:t>
            </a:fld>
            <a:endParaRPr lang="zh-TW" altLang="en-US">
              <a:solidFill>
                <a:srgbClr val="D1282E"/>
              </a:solidFill>
            </a:endParaRPr>
          </a:p>
        </p:txBody>
      </p:sp>
    </p:spTree>
    <p:extLst>
      <p:ext uri="{BB962C8B-B14F-4D97-AF65-F5344CB8AC3E}">
        <p14:creationId xmlns:p14="http://schemas.microsoft.com/office/powerpoint/2010/main" val="1367857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TW" altLang="en-US" smtClean="0"/>
              <a:t>按一下以編輯母片文字樣式</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A949EE7-8CB3-4566-A5C2-E371FA4720CF}" type="datetime1">
              <a:rPr lang="zh-TW" altLang="en-US" smtClean="0">
                <a:solidFill>
                  <a:srgbClr val="000000"/>
                </a:solidFill>
              </a:rPr>
              <a:pPr/>
              <a:t>2022/4/18</a:t>
            </a:fld>
            <a:endParaRPr lang="zh-TW" altLang="en-US">
              <a:solidFill>
                <a:srgbClr val="000000"/>
              </a:solidFill>
            </a:endParaRPr>
          </a:p>
        </p:txBody>
      </p:sp>
      <p:sp>
        <p:nvSpPr>
          <p:cNvPr id="8" name="Footer Placeholder 7"/>
          <p:cNvSpPr>
            <a:spLocks noGrp="1"/>
          </p:cNvSpPr>
          <p:nvPr>
            <p:ph type="ftr" sz="quarter" idx="11"/>
          </p:nvPr>
        </p:nvSpPr>
        <p:spPr/>
        <p:txBody>
          <a:bodyPr/>
          <a:lstStyle/>
          <a:p>
            <a:endParaRPr lang="zh-TW" altLang="en-US">
              <a:solidFill>
                <a:srgbClr val="000000"/>
              </a:solidFill>
            </a:endParaRPr>
          </a:p>
        </p:txBody>
      </p:sp>
      <p:sp>
        <p:nvSpPr>
          <p:cNvPr id="9" name="Slide Number Placeholder 8"/>
          <p:cNvSpPr>
            <a:spLocks noGrp="1"/>
          </p:cNvSpPr>
          <p:nvPr>
            <p:ph type="sldNum" sz="quarter" idx="12"/>
          </p:nvPr>
        </p:nvSpPr>
        <p:spPr/>
        <p:txBody>
          <a:bodyPr/>
          <a:lstStyle/>
          <a:p>
            <a:fld id="{20AC32E8-1068-45C9-ADC8-DC4E266C31C9}" type="slidenum">
              <a:rPr lang="zh-TW" altLang="en-US" smtClean="0">
                <a:solidFill>
                  <a:srgbClr val="D1282E"/>
                </a:solidFill>
              </a:rPr>
              <a:pPr/>
              <a:t>‹#›</a:t>
            </a:fld>
            <a:endParaRPr lang="zh-TW" altLang="en-US">
              <a:solidFill>
                <a:srgbClr val="D1282E"/>
              </a:solidFill>
            </a:endParaRPr>
          </a:p>
        </p:txBody>
      </p:sp>
    </p:spTree>
    <p:extLst>
      <p:ext uri="{BB962C8B-B14F-4D97-AF65-F5344CB8AC3E}">
        <p14:creationId xmlns:p14="http://schemas.microsoft.com/office/powerpoint/2010/main" val="3912731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4EDA3BDC-DB95-4C1E-B385-25C69C84DE2D}" type="datetime1">
              <a:rPr lang="zh-TW" altLang="en-US" smtClean="0">
                <a:solidFill>
                  <a:srgbClr val="000000"/>
                </a:solidFill>
              </a:rPr>
              <a:pPr/>
              <a:t>2022/4/18</a:t>
            </a:fld>
            <a:endParaRPr lang="zh-TW" altLang="en-US">
              <a:solidFill>
                <a:srgbClr val="000000"/>
              </a:solidFill>
            </a:endParaRPr>
          </a:p>
        </p:txBody>
      </p:sp>
      <p:sp>
        <p:nvSpPr>
          <p:cNvPr id="4" name="Footer Placeholder 3"/>
          <p:cNvSpPr>
            <a:spLocks noGrp="1"/>
          </p:cNvSpPr>
          <p:nvPr>
            <p:ph type="ftr" sz="quarter" idx="11"/>
          </p:nvPr>
        </p:nvSpPr>
        <p:spPr/>
        <p:txBody>
          <a:bodyPr/>
          <a:lstStyle/>
          <a:p>
            <a:endParaRPr lang="zh-TW" altLang="en-US">
              <a:solidFill>
                <a:srgbClr val="000000"/>
              </a:solidFill>
            </a:endParaRPr>
          </a:p>
        </p:txBody>
      </p:sp>
      <p:sp>
        <p:nvSpPr>
          <p:cNvPr id="5" name="Slide Number Placeholder 4"/>
          <p:cNvSpPr>
            <a:spLocks noGrp="1"/>
          </p:cNvSpPr>
          <p:nvPr>
            <p:ph type="sldNum" sz="quarter" idx="12"/>
          </p:nvPr>
        </p:nvSpPr>
        <p:spPr/>
        <p:txBody>
          <a:bodyPr/>
          <a:lstStyle/>
          <a:p>
            <a:fld id="{20AC32E8-1068-45C9-ADC8-DC4E266C31C9}" type="slidenum">
              <a:rPr lang="zh-TW" altLang="en-US" smtClean="0">
                <a:solidFill>
                  <a:srgbClr val="D1282E"/>
                </a:solidFill>
              </a:rPr>
              <a:pPr/>
              <a:t>‹#›</a:t>
            </a:fld>
            <a:endParaRPr lang="zh-TW" altLang="en-US">
              <a:solidFill>
                <a:srgbClr val="D1282E"/>
              </a:solidFill>
            </a:endParaRPr>
          </a:p>
        </p:txBody>
      </p:sp>
    </p:spTree>
    <p:extLst>
      <p:ext uri="{BB962C8B-B14F-4D97-AF65-F5344CB8AC3E}">
        <p14:creationId xmlns:p14="http://schemas.microsoft.com/office/powerpoint/2010/main" val="3591644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6236F-20DC-4809-8557-0F816236FAC1}" type="datetime1">
              <a:rPr lang="zh-TW" altLang="en-US" smtClean="0">
                <a:solidFill>
                  <a:srgbClr val="000000"/>
                </a:solidFill>
              </a:rPr>
              <a:pPr/>
              <a:t>2022/4/18</a:t>
            </a:fld>
            <a:endParaRPr lang="zh-TW" altLang="en-US">
              <a:solidFill>
                <a:srgbClr val="000000"/>
              </a:solidFill>
            </a:endParaRPr>
          </a:p>
        </p:txBody>
      </p:sp>
      <p:sp>
        <p:nvSpPr>
          <p:cNvPr id="3" name="Footer Placeholder 2"/>
          <p:cNvSpPr>
            <a:spLocks noGrp="1"/>
          </p:cNvSpPr>
          <p:nvPr>
            <p:ph type="ftr" sz="quarter" idx="11"/>
          </p:nvPr>
        </p:nvSpPr>
        <p:spPr/>
        <p:txBody>
          <a:bodyPr/>
          <a:lstStyle/>
          <a:p>
            <a:endParaRPr lang="zh-TW" altLang="en-US">
              <a:solidFill>
                <a:srgbClr val="000000"/>
              </a:solidFill>
            </a:endParaRPr>
          </a:p>
        </p:txBody>
      </p:sp>
      <p:sp>
        <p:nvSpPr>
          <p:cNvPr id="4" name="Slide Number Placeholder 3"/>
          <p:cNvSpPr>
            <a:spLocks noGrp="1"/>
          </p:cNvSpPr>
          <p:nvPr>
            <p:ph type="sldNum" sz="quarter" idx="12"/>
          </p:nvPr>
        </p:nvSpPr>
        <p:spPr/>
        <p:txBody>
          <a:bodyPr/>
          <a:lstStyle/>
          <a:p>
            <a:fld id="{20AC32E8-1068-45C9-ADC8-DC4E266C31C9}" type="slidenum">
              <a:rPr lang="zh-TW" altLang="en-US" smtClean="0">
                <a:solidFill>
                  <a:srgbClr val="D1282E"/>
                </a:solidFill>
              </a:rPr>
              <a:pPr/>
              <a:t>‹#›</a:t>
            </a:fld>
            <a:endParaRPr lang="zh-TW" altLang="en-US">
              <a:solidFill>
                <a:srgbClr val="D1282E"/>
              </a:solidFill>
            </a:endParaRPr>
          </a:p>
        </p:txBody>
      </p:sp>
    </p:spTree>
    <p:extLst>
      <p:ext uri="{BB962C8B-B14F-4D97-AF65-F5344CB8AC3E}">
        <p14:creationId xmlns:p14="http://schemas.microsoft.com/office/powerpoint/2010/main" val="21466938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BB96380-ADF0-4122-A970-7648EBCE28FB}" type="datetime1">
              <a:rPr lang="zh-TW" altLang="en-US" smtClean="0">
                <a:solidFill>
                  <a:srgbClr val="000000"/>
                </a:solidFill>
              </a:rPr>
              <a:pPr/>
              <a:t>2022/4/18</a:t>
            </a:fld>
            <a:endParaRPr lang="zh-TW" altLang="en-US">
              <a:solidFill>
                <a:srgbClr val="000000"/>
              </a:solidFill>
            </a:endParaRPr>
          </a:p>
        </p:txBody>
      </p:sp>
      <p:sp>
        <p:nvSpPr>
          <p:cNvPr id="6" name="Footer Placeholder 5"/>
          <p:cNvSpPr>
            <a:spLocks noGrp="1"/>
          </p:cNvSpPr>
          <p:nvPr>
            <p:ph type="ftr" sz="quarter" idx="11"/>
          </p:nvPr>
        </p:nvSpPr>
        <p:spPr/>
        <p:txBody>
          <a:bodyPr/>
          <a:lstStyle/>
          <a:p>
            <a:endParaRPr lang="zh-TW" altLang="en-US">
              <a:solidFill>
                <a:srgbClr val="000000"/>
              </a:solidFill>
            </a:endParaRPr>
          </a:p>
        </p:txBody>
      </p:sp>
      <p:sp>
        <p:nvSpPr>
          <p:cNvPr id="7" name="Slide Number Placeholder 6"/>
          <p:cNvSpPr>
            <a:spLocks noGrp="1"/>
          </p:cNvSpPr>
          <p:nvPr>
            <p:ph type="sldNum" sz="quarter" idx="12"/>
          </p:nvPr>
        </p:nvSpPr>
        <p:spPr/>
        <p:txBody>
          <a:bodyPr/>
          <a:lstStyle/>
          <a:p>
            <a:fld id="{20AC32E8-1068-45C9-ADC8-DC4E266C31C9}" type="slidenum">
              <a:rPr lang="zh-TW" altLang="en-US" smtClean="0">
                <a:solidFill>
                  <a:srgbClr val="D1282E"/>
                </a:solidFill>
              </a:rPr>
              <a:pPr/>
              <a:t>‹#›</a:t>
            </a:fld>
            <a:endParaRPr lang="zh-TW" altLang="en-US">
              <a:solidFill>
                <a:srgbClr val="D1282E"/>
              </a:solidFill>
            </a:endParaRPr>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3895877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F9B1BF0-4ED5-40AB-BBF9-B054480313B7}" type="datetime1">
              <a:rPr lang="zh-TW" altLang="en-US" smtClean="0">
                <a:solidFill>
                  <a:srgbClr val="000000"/>
                </a:solidFill>
              </a:rPr>
              <a:pPr/>
              <a:t>2022/4/18</a:t>
            </a:fld>
            <a:endParaRPr lang="zh-TW" altLang="en-US">
              <a:solidFill>
                <a:srgbClr val="000000"/>
              </a:solidFill>
            </a:endParaRPr>
          </a:p>
        </p:txBody>
      </p:sp>
      <p:sp>
        <p:nvSpPr>
          <p:cNvPr id="6" name="Footer Placeholder 5"/>
          <p:cNvSpPr>
            <a:spLocks noGrp="1"/>
          </p:cNvSpPr>
          <p:nvPr>
            <p:ph type="ftr" sz="quarter" idx="11"/>
          </p:nvPr>
        </p:nvSpPr>
        <p:spPr/>
        <p:txBody>
          <a:bodyPr/>
          <a:lstStyle/>
          <a:p>
            <a:endParaRPr lang="zh-TW" alt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0AC32E8-1068-45C9-ADC8-DC4E266C31C9}" type="slidenum">
              <a:rPr lang="zh-TW" altLang="en-US" smtClean="0">
                <a:solidFill>
                  <a:srgbClr val="000000"/>
                </a:solidFill>
              </a:rPr>
              <a:pPr/>
              <a:t>‹#›</a:t>
            </a:fld>
            <a:endParaRPr lang="zh-TW" altLang="en-US">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zh-TW" altLang="en-US" smtClean="0"/>
              <a:t>按一下以編輯母片標題樣式</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20340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A067BE3B-4B62-4EB5-A125-59AA7DC1C5A6}" type="datetime1">
              <a:rPr lang="zh-TW" altLang="en-US" smtClean="0">
                <a:solidFill>
                  <a:srgbClr val="000000"/>
                </a:solidFill>
              </a:rPr>
              <a:pPr/>
              <a:t>2022/4/18</a:t>
            </a:fld>
            <a:endParaRPr lang="zh-TW" altLang="en-US">
              <a:solidFill>
                <a:srgbClr val="000000"/>
              </a:solidFill>
            </a:endParaRPr>
          </a:p>
        </p:txBody>
      </p:sp>
      <p:sp>
        <p:nvSpPr>
          <p:cNvPr id="5" name="Footer Placeholder 4"/>
          <p:cNvSpPr>
            <a:spLocks noGrp="1"/>
          </p:cNvSpPr>
          <p:nvPr>
            <p:ph type="ftr" sz="quarter" idx="11"/>
          </p:nvPr>
        </p:nvSpPr>
        <p:spPr/>
        <p:txBody>
          <a:bodyPr/>
          <a:lstStyle/>
          <a:p>
            <a:endParaRPr lang="zh-TW" altLang="en-US">
              <a:solidFill>
                <a:srgbClr val="000000"/>
              </a:solidFill>
            </a:endParaRPr>
          </a:p>
        </p:txBody>
      </p:sp>
      <p:sp>
        <p:nvSpPr>
          <p:cNvPr id="6" name="Slide Number Placeholder 5"/>
          <p:cNvSpPr>
            <a:spLocks noGrp="1"/>
          </p:cNvSpPr>
          <p:nvPr>
            <p:ph type="sldNum" sz="quarter" idx="12"/>
          </p:nvPr>
        </p:nvSpPr>
        <p:spPr/>
        <p:txBody>
          <a:bodyPr/>
          <a:lstStyle/>
          <a:p>
            <a:fld id="{20AC32E8-1068-45C9-ADC8-DC4E266C31C9}" type="slidenum">
              <a:rPr lang="zh-TW" altLang="en-US" smtClean="0">
                <a:solidFill>
                  <a:srgbClr val="D1282E"/>
                </a:solidFill>
              </a:rPr>
              <a:pPr/>
              <a:t>‹#›</a:t>
            </a:fld>
            <a:endParaRPr lang="zh-TW" altLang="en-US">
              <a:solidFill>
                <a:srgbClr val="D1282E"/>
              </a:solidFill>
            </a:endParaRPr>
          </a:p>
        </p:txBody>
      </p:sp>
    </p:spTree>
    <p:extLst>
      <p:ext uri="{BB962C8B-B14F-4D97-AF65-F5344CB8AC3E}">
        <p14:creationId xmlns:p14="http://schemas.microsoft.com/office/powerpoint/2010/main" val="3090754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F3E1058-E887-488F-9818-7BF42C1ADCBC}" type="datetime1">
              <a:rPr lang="zh-TW" altLang="en-US" smtClean="0">
                <a:solidFill>
                  <a:srgbClr val="000000"/>
                </a:solidFill>
              </a:rPr>
              <a:pPr/>
              <a:t>2022/4/18</a:t>
            </a:fld>
            <a:endParaRPr lang="zh-TW" altLang="en-US">
              <a:solidFill>
                <a:srgbClr val="000000"/>
              </a:solidFill>
            </a:endParaRPr>
          </a:p>
        </p:txBody>
      </p:sp>
      <p:sp>
        <p:nvSpPr>
          <p:cNvPr id="5" name="Footer Placeholder 4"/>
          <p:cNvSpPr>
            <a:spLocks noGrp="1"/>
          </p:cNvSpPr>
          <p:nvPr>
            <p:ph type="ftr" sz="quarter" idx="11"/>
          </p:nvPr>
        </p:nvSpPr>
        <p:spPr/>
        <p:txBody>
          <a:bodyPr/>
          <a:lstStyle/>
          <a:p>
            <a:endParaRPr lang="zh-TW" altLang="en-US">
              <a:solidFill>
                <a:srgbClr val="000000"/>
              </a:solidFill>
            </a:endParaRPr>
          </a:p>
        </p:txBody>
      </p:sp>
      <p:sp>
        <p:nvSpPr>
          <p:cNvPr id="6" name="Slide Number Placeholder 5"/>
          <p:cNvSpPr>
            <a:spLocks noGrp="1"/>
          </p:cNvSpPr>
          <p:nvPr>
            <p:ph type="sldNum" sz="quarter" idx="12"/>
          </p:nvPr>
        </p:nvSpPr>
        <p:spPr/>
        <p:txBody>
          <a:bodyPr/>
          <a:lstStyle/>
          <a:p>
            <a:fld id="{20AC32E8-1068-45C9-ADC8-DC4E266C31C9}" type="slidenum">
              <a:rPr lang="zh-TW" altLang="en-US" smtClean="0">
                <a:solidFill>
                  <a:srgbClr val="D1282E"/>
                </a:solidFill>
              </a:rPr>
              <a:pPr/>
              <a:t>‹#›</a:t>
            </a:fld>
            <a:endParaRPr lang="zh-TW" altLang="en-US">
              <a:solidFill>
                <a:srgbClr val="D1282E"/>
              </a:solidFill>
            </a:endParaRPr>
          </a:p>
        </p:txBody>
      </p:sp>
    </p:spTree>
    <p:extLst>
      <p:ext uri="{BB962C8B-B14F-4D97-AF65-F5344CB8AC3E}">
        <p14:creationId xmlns:p14="http://schemas.microsoft.com/office/powerpoint/2010/main" val="3032753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圖表版面配置區 2"/>
          <p:cNvSpPr>
            <a:spLocks noGrp="1"/>
          </p:cNvSpPr>
          <p:nvPr>
            <p:ph type="chart" idx="1"/>
          </p:nvPr>
        </p:nvSpPr>
        <p:spPr>
          <a:xfrm>
            <a:off x="685800" y="1981200"/>
            <a:ext cx="7772400" cy="4114800"/>
          </a:xfrm>
        </p:spPr>
        <p:txBody>
          <a:bodyPr/>
          <a:lstStyle/>
          <a:p>
            <a:pPr lvl="0"/>
            <a:endParaRPr lang="zh-TW" altLang="en-US" noProof="0"/>
          </a:p>
        </p:txBody>
      </p:sp>
      <p:sp>
        <p:nvSpPr>
          <p:cNvPr id="4" name="投影片編號版面配置區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8315763F-91A4-405F-B6D5-DA4BF95A77BD}" type="slidenum">
              <a:rPr lang="en-US" altLang="zh-TW">
                <a:solidFill>
                  <a:srgbClr val="D1282E"/>
                </a:solidFill>
              </a:rPr>
              <a:pPr>
                <a:defRPr/>
              </a:pPr>
              <a:t>‹#›</a:t>
            </a:fld>
            <a:endParaRPr lang="en-US" altLang="zh-TW">
              <a:solidFill>
                <a:srgbClr val="D1282E"/>
              </a:solidFill>
            </a:endParaRPr>
          </a:p>
        </p:txBody>
      </p:sp>
    </p:spTree>
    <p:extLst>
      <p:ext uri="{BB962C8B-B14F-4D97-AF65-F5344CB8AC3E}">
        <p14:creationId xmlns:p14="http://schemas.microsoft.com/office/powerpoint/2010/main" val="1398834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6002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828800"/>
            <a:ext cx="3771900" cy="3657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0100" y="1828800"/>
            <a:ext cx="3771900" cy="3657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EDD4FEB-35B2-46EE-B899-AB6CB07877C9}" type="slidenum">
              <a:rPr lang="en-US" altLang="zh-TW">
                <a:solidFill>
                  <a:srgbClr val="D1282E"/>
                </a:solidFill>
              </a:rPr>
              <a:pPr>
                <a:defRPr/>
              </a:pPr>
              <a:t>‹#›</a:t>
            </a:fld>
            <a:endParaRPr lang="en-US" altLang="zh-TW">
              <a:solidFill>
                <a:srgbClr val="D1282E"/>
              </a:solidFill>
            </a:endParaRPr>
          </a:p>
        </p:txBody>
      </p:sp>
    </p:spTree>
    <p:extLst>
      <p:ext uri="{BB962C8B-B14F-4D97-AF65-F5344CB8AC3E}">
        <p14:creationId xmlns:p14="http://schemas.microsoft.com/office/powerpoint/2010/main" val="322718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A949EE7-8CB3-4566-A5C2-E371FA4720CF}" type="datetime1">
              <a:rPr lang="zh-TW" altLang="en-US" smtClean="0"/>
              <a:pPr/>
              <a:t>2022/4/18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428696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EDA3BDC-DB95-4C1E-B385-25C69C84DE2D}" type="datetime1">
              <a:rPr lang="zh-TW" altLang="en-US" smtClean="0"/>
              <a:pPr/>
              <a:t>2022/4/18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221010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F6236F-20DC-4809-8557-0F816236FAC1}" type="datetime1">
              <a:rPr lang="zh-TW" altLang="en-US" smtClean="0"/>
              <a:pPr/>
              <a:t>2022/4/18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417578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BB96380-ADF0-4122-A970-7648EBCE28FB}" type="datetime1">
              <a:rPr lang="zh-TW" altLang="en-US" smtClean="0"/>
              <a:pPr/>
              <a:t>2022/4/18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144809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F9B1BF0-4ED5-40AB-BBF9-B054480313B7}" type="datetime1">
              <a:rPr lang="zh-TW" altLang="en-US" smtClean="0"/>
              <a:pPr/>
              <a:t>2022/4/18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336566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0B4F7-18E1-4A09-AF55-2299803CCDED}" type="datetime1">
              <a:rPr lang="zh-TW" altLang="en-US" smtClean="0"/>
              <a:pPr/>
              <a:t>2022/4/18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32E8-1068-45C9-ADC8-DC4E266C31C9}" type="slidenum">
              <a:rPr lang="zh-TW" altLang="en-US" smtClean="0"/>
              <a:pPr/>
              <a:t>‹#›</a:t>
            </a:fld>
            <a:endParaRPr lang="zh-TW" altLang="en-US"/>
          </a:p>
        </p:txBody>
      </p:sp>
    </p:spTree>
    <p:extLst>
      <p:ext uri="{BB962C8B-B14F-4D97-AF65-F5344CB8AC3E}">
        <p14:creationId xmlns:p14="http://schemas.microsoft.com/office/powerpoint/2010/main" val="3744416775"/>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C4D8E-D501-47F2-B148-E201C56A0FC4}" type="datetime1">
              <a:rPr lang="zh-TW" altLang="en-US" smtClean="0"/>
              <a:pPr/>
              <a:t>2022/4/18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7C7CD-1C04-465B-ACC2-33B7965116C3}" type="slidenum">
              <a:rPr lang="zh-TW" altLang="en-US" smtClean="0"/>
              <a:pPr/>
              <a:t>‹#›</a:t>
            </a:fld>
            <a:endParaRPr lang="zh-TW" altLang="en-US"/>
          </a:p>
        </p:txBody>
      </p:sp>
    </p:spTree>
    <p:extLst>
      <p:ext uri="{BB962C8B-B14F-4D97-AF65-F5344CB8AC3E}">
        <p14:creationId xmlns:p14="http://schemas.microsoft.com/office/powerpoint/2010/main" val="79803652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12" r:id="rId13"/>
    <p:sldLayoutId id="2147483938" r:id="rId14"/>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260B4F7-18E1-4A09-AF55-2299803CCDED}" type="datetime1">
              <a:rPr lang="zh-TW" altLang="en-US" smtClean="0"/>
              <a:pPr/>
              <a:t>2022/4/18</a:t>
            </a:fld>
            <a:endParaRPr lang="zh-TW" alt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zh-TW" alt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0AC32E8-1068-45C9-ADC8-DC4E266C31C9}" type="slidenum">
              <a:rPr lang="zh-TW" altLang="en-US" smtClean="0"/>
              <a:pPr/>
              <a:t>‹#›</a:t>
            </a:fld>
            <a:endParaRPr lang="zh-TW" alt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260B4F7-18E1-4A09-AF55-2299803CCDED}" type="datetime1">
              <a:rPr lang="zh-TW" altLang="en-US" smtClean="0">
                <a:solidFill>
                  <a:srgbClr val="000000"/>
                </a:solidFill>
              </a:rPr>
              <a:pPr/>
              <a:t>2022/4/18</a:t>
            </a:fld>
            <a:endParaRPr lang="zh-TW" altLang="en-US">
              <a:solidFill>
                <a:srgbClr val="000000"/>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zh-TW" altLang="en-US">
              <a:solidFill>
                <a:srgbClr val="000000"/>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0AC32E8-1068-45C9-ADC8-DC4E266C31C9}" type="slidenum">
              <a:rPr lang="zh-TW" altLang="en-US" smtClean="0">
                <a:solidFill>
                  <a:srgbClr val="D1282E"/>
                </a:solidFill>
              </a:rPr>
              <a:pPr/>
              <a:t>‹#›</a:t>
            </a:fld>
            <a:endParaRPr lang="zh-TW" altLang="en-US">
              <a:solidFill>
                <a:srgbClr val="D1282E"/>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21670394"/>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8.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7.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755576" y="5085184"/>
            <a:ext cx="7406640" cy="936104"/>
          </a:xfrm>
        </p:spPr>
        <p:txBody>
          <a:bodyPr>
            <a:normAutofit/>
          </a:bodyPr>
          <a:lstStyle/>
          <a:p>
            <a:pPr algn="ctr"/>
            <a:r>
              <a:rPr lang="zh-TW" altLang="en-US" sz="2400" b="1" dirty="0" smtClean="0">
                <a:solidFill>
                  <a:srgbClr val="7030A0"/>
                </a:solidFill>
                <a:latin typeface="+mj-ea"/>
                <a:ea typeface="+mj-ea"/>
              </a:rPr>
              <a:t>財政部國有財產署  林華苑</a:t>
            </a:r>
            <a:endParaRPr lang="en-US" altLang="zh-TW" sz="2400" b="1" dirty="0" smtClean="0">
              <a:solidFill>
                <a:srgbClr val="7030A0"/>
              </a:solidFill>
              <a:latin typeface="+mj-ea"/>
              <a:ea typeface="+mj-ea"/>
            </a:endParaRPr>
          </a:p>
          <a:p>
            <a:pPr algn="ctr"/>
            <a:r>
              <a:rPr lang="en-US" altLang="zh-TW" sz="1800" b="1" dirty="0" smtClean="0">
                <a:solidFill>
                  <a:srgbClr val="7030A0"/>
                </a:solidFill>
                <a:latin typeface="+mj-ea"/>
                <a:ea typeface="+mj-ea"/>
              </a:rPr>
              <a:t>111</a:t>
            </a:r>
            <a:r>
              <a:rPr lang="zh-TW" altLang="en-US" sz="1800" b="1" dirty="0" smtClean="0">
                <a:solidFill>
                  <a:srgbClr val="7030A0"/>
                </a:solidFill>
                <a:latin typeface="+mj-ea"/>
                <a:ea typeface="+mj-ea"/>
              </a:rPr>
              <a:t>年</a:t>
            </a:r>
            <a:r>
              <a:rPr lang="en-US" altLang="zh-TW" sz="1800" b="1" dirty="0" smtClean="0">
                <a:solidFill>
                  <a:srgbClr val="7030A0"/>
                </a:solidFill>
                <a:latin typeface="+mj-ea"/>
                <a:ea typeface="+mj-ea"/>
              </a:rPr>
              <a:t>4</a:t>
            </a:r>
            <a:r>
              <a:rPr lang="zh-TW" altLang="en-US" sz="1800" b="1" dirty="0" smtClean="0">
                <a:solidFill>
                  <a:srgbClr val="7030A0"/>
                </a:solidFill>
                <a:latin typeface="+mj-ea"/>
                <a:ea typeface="+mj-ea"/>
              </a:rPr>
              <a:t>月</a:t>
            </a:r>
            <a:endParaRPr lang="zh-TW" altLang="en-US" sz="1800" b="1" dirty="0">
              <a:solidFill>
                <a:srgbClr val="7030A0"/>
              </a:solidFill>
              <a:latin typeface="+mj-ea"/>
              <a:ea typeface="+mj-ea"/>
            </a:endParaRPr>
          </a:p>
        </p:txBody>
      </p:sp>
      <p:sp>
        <p:nvSpPr>
          <p:cNvPr id="4" name="標題 1"/>
          <p:cNvSpPr txBox="1">
            <a:spLocks/>
          </p:cNvSpPr>
          <p:nvPr/>
        </p:nvSpPr>
        <p:spPr>
          <a:xfrm>
            <a:off x="737444" y="2348880"/>
            <a:ext cx="7776864" cy="1944216"/>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100000"/>
              </a:lnSpc>
              <a:spcBef>
                <a:spcPct val="0"/>
              </a:spcBef>
              <a:buNone/>
              <a:defRPr sz="8800" kern="1200" cap="all" spc="-80" baseline="0">
                <a:solidFill>
                  <a:schemeClr val="tx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zh-TW" altLang="en-US" sz="3200" b="1" dirty="0" smtClean="0">
                <a:solidFill>
                  <a:srgbClr val="002060"/>
                </a:solidFill>
              </a:rPr>
              <a:t>國有不動產占用處理法規與實務</a:t>
            </a:r>
            <a:endParaRPr lang="en-US" altLang="zh-TW" sz="3200" b="1" dirty="0">
              <a:solidFill>
                <a:srgbClr val="002060"/>
              </a:solidFill>
            </a:endParaRPr>
          </a:p>
        </p:txBody>
      </p:sp>
      <p:sp>
        <p:nvSpPr>
          <p:cNvPr id="8" name="標題 4"/>
          <p:cNvSpPr txBox="1">
            <a:spLocks/>
          </p:cNvSpPr>
          <p:nvPr/>
        </p:nvSpPr>
        <p:spPr>
          <a:xfrm>
            <a:off x="246719" y="1033886"/>
            <a:ext cx="8748712" cy="830997"/>
          </a:xfrm>
          <a:prstGeom prst="rect">
            <a:avLst/>
          </a:prstGeom>
          <a:noFill/>
        </p:spPr>
        <p:txBody>
          <a:bodyPr vert="horz" wrap="square" lIns="91440" tIns="45720" rIns="91440" bIns="45720" rtlCol="0"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2400" b="1" cap="all" spc="-80" dirty="0" smtClean="0">
                <a:ln w="0"/>
                <a:solidFill>
                  <a:srgbClr val="7030A0"/>
                </a:solidFill>
                <a:effectLst>
                  <a:reflection blurRad="12700" stA="50000" endPos="50000" dist="5000" dir="5400000" sy="-100000" rotWithShape="0"/>
                </a:effectLst>
                <a:latin typeface="+mj-lt"/>
                <a:ea typeface="+mj-ea"/>
                <a:cs typeface="+mj-cs"/>
              </a:rPr>
              <a:t>行政院農業委員會農田水利署</a:t>
            </a:r>
            <a:endParaRPr lang="en-US" altLang="zh-TW" sz="2400" b="1" cap="all" spc="-80" dirty="0" smtClean="0">
              <a:ln w="0"/>
              <a:solidFill>
                <a:srgbClr val="7030A0"/>
              </a:solidFill>
              <a:effectLst>
                <a:reflection blurRad="12700" stA="50000" endPos="50000" dist="5000" dir="5400000" sy="-100000"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2400" b="1" cap="all" spc="-80" dirty="0" smtClean="0">
                <a:ln w="0"/>
                <a:solidFill>
                  <a:srgbClr val="7030A0"/>
                </a:solidFill>
                <a:effectLst>
                  <a:reflection blurRad="12700" stA="50000" endPos="50000" dist="5000" dir="5400000" sy="-100000" rotWithShape="0"/>
                </a:effectLst>
                <a:latin typeface="+mj-lt"/>
                <a:ea typeface="+mj-ea"/>
                <a:cs typeface="+mj-cs"/>
              </a:rPr>
              <a:t>各管理處財務業務人員講習</a:t>
            </a:r>
            <a:endParaRPr lang="en-US" altLang="zh-TW" sz="2400" b="1" cap="all" spc="-80" dirty="0">
              <a:ln w="0"/>
              <a:solidFill>
                <a:srgbClr val="7030A0"/>
              </a:solidFill>
              <a:effectLst>
                <a:reflection blurRad="12700" stA="50000" endPos="50000" dist="5000" dir="5400000" sy="-100000" rotWithShape="0"/>
              </a:effectLst>
              <a:latin typeface="+mj-lt"/>
              <a:ea typeface="+mj-ea"/>
              <a:cs typeface="+mj-cs"/>
            </a:endParaRPr>
          </a:p>
        </p:txBody>
      </p:sp>
    </p:spTree>
    <p:extLst>
      <p:ext uri="{BB962C8B-B14F-4D97-AF65-F5344CB8AC3E}">
        <p14:creationId xmlns:p14="http://schemas.microsoft.com/office/powerpoint/2010/main" val="2566290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版面配置區 10"/>
          <p:cNvSpPr>
            <a:spLocks noGrp="1"/>
          </p:cNvSpPr>
          <p:nvPr>
            <p:ph type="body" sz="half" idx="2"/>
          </p:nvPr>
        </p:nvSpPr>
        <p:spPr>
          <a:xfrm>
            <a:off x="539552" y="2348880"/>
            <a:ext cx="8208912" cy="1008112"/>
          </a:xfrm>
          <a:ln>
            <a:noFill/>
          </a:ln>
        </p:spPr>
        <p:txBody>
          <a:bodyPr>
            <a:noAutofit/>
          </a:bodyPr>
          <a:lstStyle/>
          <a:p>
            <a:pPr marL="711200" indent="-711200" algn="ctr">
              <a:lnSpc>
                <a:spcPts val="4200"/>
              </a:lnSpc>
            </a:pPr>
            <a:r>
              <a:rPr lang="zh-TW" altLang="en-US" sz="2800" dirty="0">
                <a:solidFill>
                  <a:srgbClr val="0070C0"/>
                </a:solidFill>
              </a:rPr>
              <a:t>貳</a:t>
            </a:r>
            <a:r>
              <a:rPr lang="zh-TW" altLang="en-US" sz="2800" dirty="0" smtClean="0">
                <a:solidFill>
                  <a:srgbClr val="0070C0"/>
                </a:solidFill>
              </a:rPr>
              <a:t>、</a:t>
            </a:r>
            <a:r>
              <a:rPr lang="zh-TW" altLang="en-US" sz="2800" dirty="0">
                <a:solidFill>
                  <a:srgbClr val="0070C0"/>
                </a:solidFill>
              </a:rPr>
              <a:t>各機關經管國有公用被占用</a:t>
            </a:r>
            <a:r>
              <a:rPr lang="zh-TW" altLang="en-US" sz="2800" dirty="0" smtClean="0">
                <a:solidFill>
                  <a:srgbClr val="0070C0"/>
                </a:solidFill>
              </a:rPr>
              <a:t>不動產處理原則</a:t>
            </a:r>
            <a:endParaRPr lang="en-US" altLang="zh-TW" sz="2800" dirty="0" smtClean="0">
              <a:solidFill>
                <a:srgbClr val="0070C0"/>
              </a:solidFill>
            </a:endParaRPr>
          </a:p>
        </p:txBody>
      </p:sp>
      <p:sp>
        <p:nvSpPr>
          <p:cNvPr id="3" name="頁尾版面配置區 2"/>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671763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260648"/>
            <a:ext cx="7344816" cy="576064"/>
          </a:xfrm>
        </p:spPr>
        <p:txBody>
          <a:bodyPr>
            <a:noAutofit/>
          </a:bodyPr>
          <a:lstStyle/>
          <a:p>
            <a:r>
              <a:rPr lang="zh-TW" altLang="en-US" sz="2400" b="1" dirty="0" smtClean="0">
                <a:solidFill>
                  <a:srgbClr val="0070C0"/>
                </a:solidFill>
              </a:rPr>
              <a:t>叁、</a:t>
            </a:r>
            <a:r>
              <a:rPr lang="en-US" altLang="zh-TW" sz="2400" b="1" dirty="0" smtClean="0">
                <a:solidFill>
                  <a:srgbClr val="0070C0"/>
                </a:solidFill>
              </a:rPr>
              <a:t>106</a:t>
            </a:r>
            <a:r>
              <a:rPr lang="zh-TW" altLang="en-US" sz="2400" dirty="0">
                <a:solidFill>
                  <a:srgbClr val="0070C0"/>
                </a:solidFill>
              </a:rPr>
              <a:t>年</a:t>
            </a:r>
            <a:r>
              <a:rPr lang="en-US" altLang="zh-TW" sz="2400" dirty="0">
                <a:solidFill>
                  <a:srgbClr val="0070C0"/>
                </a:solidFill>
              </a:rPr>
              <a:t>4</a:t>
            </a:r>
            <a:r>
              <a:rPr lang="zh-TW" altLang="en-US" sz="2400" dirty="0">
                <a:solidFill>
                  <a:srgbClr val="0070C0"/>
                </a:solidFill>
              </a:rPr>
              <a:t>月</a:t>
            </a:r>
            <a:r>
              <a:rPr lang="en-US" altLang="zh-TW" sz="2400" dirty="0">
                <a:solidFill>
                  <a:srgbClr val="0070C0"/>
                </a:solidFill>
              </a:rPr>
              <a:t>25</a:t>
            </a:r>
            <a:r>
              <a:rPr lang="zh-TW" altLang="en-US" sz="2400" dirty="0">
                <a:solidFill>
                  <a:srgbClr val="0070C0"/>
                </a:solidFill>
              </a:rPr>
              <a:t>日</a:t>
            </a:r>
            <a:r>
              <a:rPr lang="zh-TW" altLang="en-US" sz="2400" dirty="0" smtClean="0">
                <a:solidFill>
                  <a:srgbClr val="0070C0"/>
                </a:solidFill>
              </a:rPr>
              <a:t>修正重點</a:t>
            </a:r>
            <a:r>
              <a:rPr lang="en-US" altLang="zh-TW" sz="2400" dirty="0" smtClean="0">
                <a:solidFill>
                  <a:srgbClr val="0070C0"/>
                </a:solidFill>
              </a:rPr>
              <a:t>-</a:t>
            </a:r>
            <a:r>
              <a:rPr lang="zh-TW" altLang="en-US" sz="2400" dirty="0" smtClean="0">
                <a:solidFill>
                  <a:srgbClr val="0070C0"/>
                </a:solidFill>
              </a:rPr>
              <a:t>緣由</a:t>
            </a:r>
            <a:endParaRPr lang="zh-TW" altLang="en-US" sz="2400" dirty="0">
              <a:solidFill>
                <a:srgbClr val="0070C0"/>
              </a:solidFill>
            </a:endParaRPr>
          </a:p>
        </p:txBody>
      </p:sp>
      <p:sp>
        <p:nvSpPr>
          <p:cNvPr id="3" name="直排文字版面配置區 2"/>
          <p:cNvSpPr>
            <a:spLocks noGrp="1"/>
          </p:cNvSpPr>
          <p:nvPr>
            <p:ph type="body" orient="vert" idx="1"/>
          </p:nvPr>
        </p:nvSpPr>
        <p:spPr>
          <a:xfrm>
            <a:off x="467544" y="908720"/>
            <a:ext cx="8064896" cy="5760640"/>
          </a:xfrm>
          <a:gradFill flip="none" rotWithShape="1">
            <a:gsLst>
              <a:gs pos="19000">
                <a:srgbClr val="DDEAF6"/>
              </a:gs>
              <a:gs pos="78000">
                <a:srgbClr val="F4F8FC"/>
              </a:gs>
              <a:gs pos="0">
                <a:schemeClr val="bg1"/>
              </a:gs>
              <a:gs pos="100000">
                <a:srgbClr val="99CCFF">
                  <a:shade val="100000"/>
                  <a:satMod val="115000"/>
                </a:srgbClr>
              </a:gs>
            </a:gsLst>
            <a:lin ang="16200000" scaled="1"/>
            <a:tileRect/>
          </a:gradFill>
        </p:spPr>
        <p:txBody>
          <a:bodyPr vert="horz">
            <a:noAutofit/>
          </a:bodyPr>
          <a:lstStyle/>
          <a:p>
            <a:pPr marL="263525" indent="-263525" algn="just"/>
            <a:r>
              <a:rPr lang="zh-TW" altLang="en-US" b="0" dirty="0" smtClean="0">
                <a:sym typeface="Wingdings 3"/>
              </a:rPr>
              <a:t></a:t>
            </a:r>
            <a:r>
              <a:rPr lang="zh-TW" altLang="zh-TW" b="0" dirty="0" smtClean="0"/>
              <a:t>立法院第</a:t>
            </a:r>
            <a:r>
              <a:rPr lang="en-US" altLang="zh-TW" b="0" dirty="0" smtClean="0"/>
              <a:t>9</a:t>
            </a:r>
            <a:r>
              <a:rPr lang="zh-TW" altLang="zh-TW" b="0" dirty="0" smtClean="0"/>
              <a:t>屆第</a:t>
            </a:r>
            <a:r>
              <a:rPr lang="en-US" altLang="zh-TW" b="0" dirty="0" smtClean="0"/>
              <a:t>1</a:t>
            </a:r>
            <a:r>
              <a:rPr lang="zh-TW" altLang="zh-TW" b="0" dirty="0" smtClean="0"/>
              <a:t>會期</a:t>
            </a:r>
            <a:r>
              <a:rPr lang="zh-TW" altLang="zh-TW" b="0" dirty="0"/>
              <a:t>內政委員會</a:t>
            </a:r>
            <a:r>
              <a:rPr lang="zh-TW" altLang="zh-TW" b="0" dirty="0" smtClean="0"/>
              <a:t>第</a:t>
            </a:r>
            <a:r>
              <a:rPr lang="en-US" altLang="zh-TW" b="0" dirty="0" smtClean="0"/>
              <a:t>19</a:t>
            </a:r>
            <a:r>
              <a:rPr lang="zh-TW" altLang="zh-TW" b="0" dirty="0" smtClean="0"/>
              <a:t>次</a:t>
            </a:r>
            <a:r>
              <a:rPr lang="zh-TW" altLang="zh-TW" b="0" dirty="0"/>
              <a:t>全體委員會議臨時提案決議略以，近年各機關對管有國有土地上之居民要求強迫拆遷，衍生爭議，違反經濟社會文化權利國際</a:t>
            </a:r>
            <a:r>
              <a:rPr lang="zh-TW" altLang="zh-TW" b="0" dirty="0" smtClean="0"/>
              <a:t>公約適</a:t>
            </a:r>
            <a:r>
              <a:rPr lang="zh-TW" altLang="zh-TW" b="0" dirty="0"/>
              <a:t>足居住權保障，建請主管機關邀專家學者及民間團體舉辦公聽會，檢討</a:t>
            </a:r>
            <a:r>
              <a:rPr lang="zh-TW" altLang="zh-TW" b="0" dirty="0" smtClean="0"/>
              <a:t>修正</a:t>
            </a:r>
            <a:r>
              <a:rPr lang="zh-TW" altLang="en-US" b="0" dirty="0" smtClean="0"/>
              <a:t>占用</a:t>
            </a:r>
            <a:r>
              <a:rPr lang="zh-TW" altLang="zh-TW" b="0" dirty="0" smtClean="0"/>
              <a:t>處理</a:t>
            </a:r>
            <a:r>
              <a:rPr lang="zh-TW" altLang="zh-TW" b="0" dirty="0"/>
              <a:t>原則，強化民眾權益保障及</a:t>
            </a:r>
            <a:r>
              <a:rPr lang="zh-TW" altLang="zh-TW" b="0" dirty="0" smtClean="0"/>
              <a:t>落實</a:t>
            </a:r>
            <a:r>
              <a:rPr lang="zh-TW" altLang="en-US" b="0" dirty="0" smtClean="0"/>
              <a:t>國際公約</a:t>
            </a:r>
            <a:r>
              <a:rPr lang="zh-TW" altLang="zh-TW" b="0" dirty="0" smtClean="0"/>
              <a:t>。</a:t>
            </a:r>
            <a:endParaRPr lang="zh-TW" altLang="zh-TW" b="0" dirty="0"/>
          </a:p>
          <a:p>
            <a:pPr marL="261938" indent="-261938" algn="just"/>
            <a:r>
              <a:rPr lang="zh-TW" altLang="en-US" b="0" dirty="0">
                <a:sym typeface="Wingdings 3"/>
              </a:rPr>
              <a:t></a:t>
            </a:r>
            <a:r>
              <a:rPr lang="zh-TW" altLang="zh-TW" b="0" dirty="0" smtClean="0"/>
              <a:t>財政部</a:t>
            </a:r>
            <a:r>
              <a:rPr lang="en-US" altLang="zh-TW" b="0" dirty="0" smtClean="0"/>
              <a:t>105</a:t>
            </a:r>
            <a:r>
              <a:rPr lang="zh-TW" altLang="zh-TW" b="0" dirty="0" smtClean="0"/>
              <a:t>年</a:t>
            </a:r>
            <a:r>
              <a:rPr lang="en-US" altLang="zh-TW" b="0" dirty="0" smtClean="0"/>
              <a:t>8</a:t>
            </a:r>
            <a:r>
              <a:rPr lang="zh-TW" altLang="zh-TW" b="0" dirty="0" smtClean="0"/>
              <a:t>月</a:t>
            </a:r>
            <a:r>
              <a:rPr lang="en-US" altLang="zh-TW" b="0" dirty="0" smtClean="0"/>
              <a:t>19</a:t>
            </a:r>
            <a:r>
              <a:rPr lang="zh-TW" altLang="zh-TW" b="0" dirty="0" smtClean="0"/>
              <a:t>日</a:t>
            </a:r>
            <a:r>
              <a:rPr lang="zh-TW" altLang="zh-TW" b="0" dirty="0"/>
              <a:t>依上開決議召開公聽會，與會專家學者、 </a:t>
            </a:r>
            <a:r>
              <a:rPr lang="zh-TW" altLang="en-US" b="0" dirty="0" smtClean="0"/>
              <a:t> </a:t>
            </a:r>
            <a:r>
              <a:rPr lang="zh-TW" altLang="zh-TW" b="0" dirty="0" smtClean="0"/>
              <a:t>民間</a:t>
            </a:r>
            <a:r>
              <a:rPr lang="zh-TW" altLang="zh-TW" b="0" dirty="0"/>
              <a:t>團體、立法委員就各機關處理國有被占用不動產相關作業提出建言，包括機關應深入瞭解占用成因並分類處理，非一律以訴訟強制排除占用</a:t>
            </a:r>
            <a:r>
              <a:rPr lang="zh-TW" altLang="zh-TW" b="0" dirty="0" smtClean="0"/>
              <a:t>；對</a:t>
            </a:r>
            <a:r>
              <a:rPr lang="zh-TW" altLang="zh-TW" b="0" dirty="0"/>
              <a:t>占用作居住使用者，宜加強協助安置</a:t>
            </a:r>
            <a:r>
              <a:rPr lang="zh-TW" altLang="zh-TW" b="0" dirty="0" smtClean="0"/>
              <a:t>等</a:t>
            </a:r>
            <a:r>
              <a:rPr lang="zh-TW" altLang="en-US" b="0" dirty="0" smtClean="0"/>
              <a:t>，要</a:t>
            </a:r>
            <a:r>
              <a:rPr lang="zh-TW" altLang="zh-TW" b="0" dirty="0" smtClean="0"/>
              <a:t>求</a:t>
            </a:r>
            <a:r>
              <a:rPr lang="zh-TW" altLang="zh-TW" b="0" dirty="0"/>
              <a:t>檢討</a:t>
            </a:r>
            <a:r>
              <a:rPr lang="zh-TW" altLang="zh-TW" b="0" dirty="0" smtClean="0"/>
              <a:t>修正</a:t>
            </a:r>
            <a:r>
              <a:rPr lang="zh-TW" altLang="en-US" b="0" dirty="0" smtClean="0"/>
              <a:t>占用</a:t>
            </a:r>
            <a:r>
              <a:rPr lang="zh-TW" altLang="zh-TW" b="0" dirty="0" smtClean="0"/>
              <a:t>處理</a:t>
            </a:r>
            <a:r>
              <a:rPr lang="zh-TW" altLang="zh-TW" b="0" dirty="0"/>
              <a:t>原則。</a:t>
            </a:r>
          </a:p>
          <a:p>
            <a:pPr marL="263525" indent="-263525" algn="just"/>
            <a:r>
              <a:rPr lang="zh-TW" altLang="en-US" b="0" dirty="0">
                <a:sym typeface="Wingdings 3"/>
              </a:rPr>
              <a:t> </a:t>
            </a:r>
            <a:r>
              <a:rPr lang="zh-TW" altLang="zh-TW" b="0" dirty="0" smtClean="0"/>
              <a:t>總統府</a:t>
            </a:r>
            <a:r>
              <a:rPr lang="zh-TW" altLang="zh-TW" b="0" dirty="0"/>
              <a:t>人權諮詢</a:t>
            </a:r>
            <a:r>
              <a:rPr lang="zh-TW" altLang="zh-TW" b="0" dirty="0" smtClean="0"/>
              <a:t>委員會</a:t>
            </a:r>
            <a:r>
              <a:rPr lang="en-US" altLang="zh-TW" b="0" dirty="0" smtClean="0"/>
              <a:t>105</a:t>
            </a:r>
            <a:r>
              <a:rPr lang="zh-TW" altLang="zh-TW" b="0" dirty="0" smtClean="0"/>
              <a:t>年</a:t>
            </a:r>
            <a:r>
              <a:rPr lang="en-US" altLang="zh-TW" b="0" dirty="0" smtClean="0"/>
              <a:t>11</a:t>
            </a:r>
            <a:r>
              <a:rPr lang="zh-TW" altLang="zh-TW" b="0" dirty="0" smtClean="0"/>
              <a:t>月</a:t>
            </a:r>
            <a:r>
              <a:rPr lang="en-US" altLang="zh-TW" b="0" dirty="0" smtClean="0"/>
              <a:t>11</a:t>
            </a:r>
            <a:r>
              <a:rPr lang="zh-TW" altLang="zh-TW" b="0" dirty="0" smtClean="0"/>
              <a:t>日第</a:t>
            </a:r>
            <a:r>
              <a:rPr lang="en-US" altLang="zh-TW" b="0" dirty="0" smtClean="0"/>
              <a:t>24</a:t>
            </a:r>
            <a:r>
              <a:rPr lang="zh-TW" altLang="zh-TW" b="0" dirty="0" smtClean="0"/>
              <a:t>次</a:t>
            </a:r>
            <a:r>
              <a:rPr lang="zh-TW" altLang="zh-TW" b="0" dirty="0"/>
              <a:t>委員</a:t>
            </a:r>
            <a:r>
              <a:rPr lang="zh-TW" altLang="zh-TW" b="0" dirty="0" smtClean="0"/>
              <a:t>會議「</a:t>
            </a:r>
            <a:r>
              <a:rPr lang="zh-TW" altLang="zh-TW" b="0" dirty="0"/>
              <a:t>檢討國有財產管理及國有土地活化利用的相關政策程序，是否有遵循經社文公約</a:t>
            </a:r>
            <a:r>
              <a:rPr lang="zh-TW" altLang="zh-TW" b="0" dirty="0" smtClean="0"/>
              <a:t>第</a:t>
            </a:r>
            <a:r>
              <a:rPr lang="en-US" altLang="zh-TW" b="0" dirty="0" smtClean="0"/>
              <a:t>11</a:t>
            </a:r>
            <a:r>
              <a:rPr lang="zh-TW" altLang="zh-TW" b="0" dirty="0" smtClean="0"/>
              <a:t>條</a:t>
            </a:r>
            <a:r>
              <a:rPr lang="zh-TW" altLang="zh-TW" b="0" dirty="0"/>
              <a:t>及其</a:t>
            </a:r>
            <a:r>
              <a:rPr lang="zh-TW" altLang="zh-TW" b="0" dirty="0" smtClean="0"/>
              <a:t>第</a:t>
            </a:r>
            <a:r>
              <a:rPr lang="en-US" altLang="zh-TW" b="0" dirty="0" smtClean="0"/>
              <a:t>4</a:t>
            </a:r>
            <a:r>
              <a:rPr lang="zh-TW" altLang="zh-TW" b="0" dirty="0" smtClean="0"/>
              <a:t>號及第</a:t>
            </a:r>
            <a:r>
              <a:rPr lang="en-US" altLang="zh-TW" b="0" dirty="0" smtClean="0"/>
              <a:t>7</a:t>
            </a:r>
            <a:r>
              <a:rPr lang="zh-TW" altLang="zh-TW" b="0" dirty="0" smtClean="0"/>
              <a:t>號</a:t>
            </a:r>
            <a:r>
              <a:rPr lang="zh-TW" altLang="zh-TW" b="0" dirty="0"/>
              <a:t>一般性意見有關適足居住權保障及強制驅逐應遵守之相關正當程序」，決議請財政部採納各界建言，研修國有財產及土地相關之原則及要點。</a:t>
            </a:r>
          </a:p>
          <a:p>
            <a:pPr marL="263525" indent="-263525" algn="just"/>
            <a:r>
              <a:rPr lang="zh-TW" altLang="en-US" b="0" dirty="0" smtClean="0">
                <a:sym typeface="Wingdings 3"/>
              </a:rPr>
              <a:t></a:t>
            </a:r>
            <a:r>
              <a:rPr lang="en-US" altLang="zh-TW" b="0" dirty="0" smtClean="0">
                <a:sym typeface="Wingdings 3"/>
              </a:rPr>
              <a:t>106</a:t>
            </a:r>
            <a:r>
              <a:rPr lang="zh-TW" altLang="en-US" b="0" dirty="0" smtClean="0">
                <a:sym typeface="Wingdings 3"/>
              </a:rPr>
              <a:t>年</a:t>
            </a:r>
            <a:r>
              <a:rPr lang="en-US" altLang="zh-TW" b="0" dirty="0" smtClean="0">
                <a:sym typeface="Wingdings 3"/>
              </a:rPr>
              <a:t>1</a:t>
            </a:r>
            <a:r>
              <a:rPr lang="zh-TW" altLang="en-US" b="0" dirty="0" smtClean="0">
                <a:sym typeface="Wingdings 3"/>
              </a:rPr>
              <a:t>月</a:t>
            </a:r>
            <a:r>
              <a:rPr lang="en-US" altLang="zh-TW" b="0" dirty="0" smtClean="0">
                <a:sym typeface="Wingdings 3"/>
              </a:rPr>
              <a:t>20</a:t>
            </a:r>
            <a:r>
              <a:rPr lang="zh-TW" altLang="zh-TW" b="0" dirty="0" smtClean="0"/>
              <a:t>日</a:t>
            </a:r>
            <a:r>
              <a:rPr lang="zh-TW" altLang="zh-TW" b="0" dirty="0"/>
              <a:t>兩公約</a:t>
            </a:r>
            <a:r>
              <a:rPr lang="zh-TW" altLang="zh-TW" b="0" dirty="0" smtClean="0"/>
              <a:t>第</a:t>
            </a:r>
            <a:r>
              <a:rPr lang="en-US" altLang="zh-TW" b="0" dirty="0" smtClean="0"/>
              <a:t>2</a:t>
            </a:r>
            <a:r>
              <a:rPr lang="zh-TW" altLang="zh-TW" b="0" dirty="0" smtClean="0"/>
              <a:t>次</a:t>
            </a:r>
            <a:r>
              <a:rPr lang="zh-TW" altLang="zh-TW" b="0" dirty="0"/>
              <a:t>國家報告國際審查會議結論性意見與建議</a:t>
            </a:r>
            <a:r>
              <a:rPr lang="zh-TW" altLang="zh-TW" b="0" dirty="0" smtClean="0"/>
              <a:t>第</a:t>
            </a:r>
            <a:r>
              <a:rPr lang="en-US" altLang="zh-TW" b="0" dirty="0" smtClean="0"/>
              <a:t>42</a:t>
            </a:r>
            <a:r>
              <a:rPr lang="zh-TW" altLang="zh-TW" b="0" dirty="0" smtClean="0"/>
              <a:t>點</a:t>
            </a:r>
            <a:r>
              <a:rPr lang="zh-TW" altLang="zh-TW" b="0" dirty="0"/>
              <a:t>，國際審查委員會建議修正本處理原則，以符合國際人權義務。</a:t>
            </a:r>
          </a:p>
          <a:p>
            <a:endParaRPr lang="zh-TW" altLang="en-US" sz="2000" b="0" dirty="0">
              <a:solidFill>
                <a:schemeClr val="tx1"/>
              </a:solidFill>
              <a:latin typeface="+mn-ea"/>
            </a:endParaRPr>
          </a:p>
        </p:txBody>
      </p:sp>
    </p:spTree>
    <p:extLst>
      <p:ext uri="{BB962C8B-B14F-4D97-AF65-F5344CB8AC3E}">
        <p14:creationId xmlns:p14="http://schemas.microsoft.com/office/powerpoint/2010/main" val="3234649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971600" y="908720"/>
            <a:ext cx="7488832" cy="5328592"/>
          </a:xfrm>
          <a:gradFill flip="none" rotWithShape="1">
            <a:gsLst>
              <a:gs pos="19000">
                <a:srgbClr val="DDEAF6"/>
              </a:gs>
              <a:gs pos="78000">
                <a:srgbClr val="F4F8FC"/>
              </a:gs>
              <a:gs pos="0">
                <a:schemeClr val="bg1"/>
              </a:gs>
              <a:gs pos="100000">
                <a:srgbClr val="99CCFF">
                  <a:shade val="100000"/>
                  <a:satMod val="115000"/>
                </a:srgbClr>
              </a:gs>
            </a:gsLst>
            <a:lin ang="16200000" scaled="1"/>
            <a:tileRect/>
          </a:gradFill>
        </p:spPr>
        <p:txBody>
          <a:bodyPr vert="horz">
            <a:noAutofit/>
          </a:bodyPr>
          <a:lstStyle/>
          <a:p>
            <a:pPr marL="342900" indent="-342900" algn="just">
              <a:spcBef>
                <a:spcPts val="2400"/>
              </a:spcBef>
              <a:buFont typeface="Wingdings" panose="05000000000000000000" pitchFamily="2" charset="2"/>
              <a:buChar char="u"/>
            </a:pPr>
            <a:r>
              <a:rPr lang="zh-TW" altLang="zh-TW" sz="2400" b="0" dirty="0" smtClean="0">
                <a:solidFill>
                  <a:schemeClr val="tx1"/>
                </a:solidFill>
                <a:latin typeface="+mn-ea"/>
              </a:rPr>
              <a:t>增訂國有</a:t>
            </a:r>
            <a:r>
              <a:rPr lang="zh-TW" altLang="zh-TW" sz="2400" b="0" dirty="0">
                <a:solidFill>
                  <a:schemeClr val="tx1"/>
                </a:solidFill>
                <a:latin typeface="+mn-ea"/>
              </a:rPr>
              <a:t>公用被占用不動產得變更為非公用財產按現狀</a:t>
            </a:r>
            <a:r>
              <a:rPr lang="zh-TW" altLang="zh-TW" sz="2400" b="0" dirty="0" smtClean="0">
                <a:solidFill>
                  <a:schemeClr val="tx1"/>
                </a:solidFill>
                <a:latin typeface="+mn-ea"/>
              </a:rPr>
              <a:t>移交國產</a:t>
            </a:r>
            <a:r>
              <a:rPr lang="zh-TW" altLang="zh-TW" sz="2400" b="0" dirty="0">
                <a:solidFill>
                  <a:schemeClr val="tx1"/>
                </a:solidFill>
                <a:latin typeface="+mn-ea"/>
              </a:rPr>
              <a:t>署之</a:t>
            </a:r>
            <a:r>
              <a:rPr lang="zh-TW" altLang="zh-TW" sz="2400" b="0" dirty="0" smtClean="0">
                <a:solidFill>
                  <a:schemeClr val="tx1"/>
                </a:solidFill>
                <a:latin typeface="+mn-ea"/>
              </a:rPr>
              <a:t>情形</a:t>
            </a:r>
            <a:r>
              <a:rPr lang="en-US" altLang="zh-TW" sz="1800" b="0" dirty="0" smtClean="0">
                <a:solidFill>
                  <a:schemeClr val="tx1"/>
                </a:solidFill>
                <a:latin typeface="+mn-ea"/>
              </a:rPr>
              <a:t>(</a:t>
            </a:r>
            <a:r>
              <a:rPr lang="zh-TW" altLang="zh-TW" sz="1800" b="0" dirty="0" smtClean="0">
                <a:solidFill>
                  <a:schemeClr val="tx1"/>
                </a:solidFill>
                <a:latin typeface="+mn-ea"/>
              </a:rPr>
              <a:t>第</a:t>
            </a:r>
            <a:r>
              <a:rPr lang="zh-TW" altLang="en-US" sz="1800" b="0" dirty="0" smtClean="0">
                <a:solidFill>
                  <a:schemeClr val="tx1"/>
                </a:solidFill>
                <a:latin typeface="+mn-ea"/>
              </a:rPr>
              <a:t>２</a:t>
            </a:r>
            <a:r>
              <a:rPr lang="zh-TW" altLang="zh-TW" sz="1800" b="0" dirty="0" smtClean="0">
                <a:solidFill>
                  <a:schemeClr val="tx1"/>
                </a:solidFill>
                <a:latin typeface="+mn-ea"/>
              </a:rPr>
              <a:t>點及第</a:t>
            </a:r>
            <a:r>
              <a:rPr lang="zh-TW" altLang="en-US" sz="1800" b="0" dirty="0" smtClean="0">
                <a:solidFill>
                  <a:schemeClr val="tx1"/>
                </a:solidFill>
                <a:latin typeface="+mn-ea"/>
              </a:rPr>
              <a:t>４</a:t>
            </a:r>
            <a:r>
              <a:rPr lang="zh-TW" altLang="zh-TW" sz="1800" b="0" dirty="0" smtClean="0">
                <a:solidFill>
                  <a:schemeClr val="tx1"/>
                </a:solidFill>
                <a:latin typeface="+mn-ea"/>
              </a:rPr>
              <a:t>點</a:t>
            </a:r>
            <a:r>
              <a:rPr lang="en-US" altLang="zh-TW" sz="1800" b="0" dirty="0">
                <a:solidFill>
                  <a:schemeClr val="tx1"/>
                </a:solidFill>
                <a:latin typeface="+mn-ea"/>
              </a:rPr>
              <a:t>)</a:t>
            </a:r>
            <a:endParaRPr lang="zh-TW" altLang="zh-TW" sz="1800" b="0" dirty="0">
              <a:solidFill>
                <a:schemeClr val="tx1"/>
              </a:solidFill>
              <a:latin typeface="+mn-ea"/>
            </a:endParaRPr>
          </a:p>
          <a:p>
            <a:pPr marL="342900" indent="-342900" algn="just">
              <a:spcBef>
                <a:spcPts val="2400"/>
              </a:spcBef>
              <a:buFont typeface="Wingdings" panose="05000000000000000000" pitchFamily="2" charset="2"/>
              <a:buChar char="u"/>
            </a:pPr>
            <a:r>
              <a:rPr lang="zh-TW" altLang="zh-TW" sz="2400" b="0" dirty="0">
                <a:latin typeface="+mn-ea"/>
              </a:rPr>
              <a:t>增訂對</a:t>
            </a:r>
            <a:r>
              <a:rPr lang="zh-TW" altLang="zh-TW" sz="2400" b="0" dirty="0">
                <a:solidFill>
                  <a:srgbClr val="6600CC"/>
                </a:solidFill>
                <a:latin typeface="+mn-ea"/>
              </a:rPr>
              <a:t>占用作居住使用者，加強協助安置</a:t>
            </a:r>
            <a:r>
              <a:rPr lang="zh-TW" altLang="en-US" sz="2400" b="0" dirty="0">
                <a:solidFill>
                  <a:srgbClr val="6600CC"/>
                </a:solidFill>
                <a:latin typeface="+mn-ea"/>
              </a:rPr>
              <a:t>；</a:t>
            </a:r>
            <a:r>
              <a:rPr lang="zh-TW" altLang="zh-TW" sz="2400" b="0" dirty="0" smtClean="0">
                <a:solidFill>
                  <a:srgbClr val="6600CC"/>
                </a:solidFill>
                <a:latin typeface="+mn-ea"/>
              </a:rPr>
              <a:t>擴大</a:t>
            </a:r>
            <a:r>
              <a:rPr lang="zh-TW" altLang="zh-TW" sz="2400" b="0" dirty="0">
                <a:solidFill>
                  <a:srgbClr val="6600CC"/>
                </a:solidFill>
                <a:latin typeface="+mn-ea"/>
              </a:rPr>
              <a:t>協助弱勢占用</a:t>
            </a:r>
            <a:r>
              <a:rPr lang="zh-TW" altLang="zh-TW" sz="2400" b="0" dirty="0" smtClean="0">
                <a:solidFill>
                  <a:srgbClr val="6600CC"/>
                </a:solidFill>
                <a:latin typeface="+mn-ea"/>
              </a:rPr>
              <a:t>者</a:t>
            </a:r>
            <a:r>
              <a:rPr lang="en-US" altLang="zh-TW" sz="1800" b="0" dirty="0" smtClean="0">
                <a:solidFill>
                  <a:schemeClr val="tx1"/>
                </a:solidFill>
                <a:latin typeface="+mn-ea"/>
              </a:rPr>
              <a:t>(</a:t>
            </a:r>
            <a:r>
              <a:rPr lang="zh-TW" altLang="zh-TW" sz="1800" b="0" dirty="0" smtClean="0">
                <a:solidFill>
                  <a:schemeClr val="tx1"/>
                </a:solidFill>
                <a:latin typeface="+mn-ea"/>
              </a:rPr>
              <a:t>第</a:t>
            </a:r>
            <a:r>
              <a:rPr lang="zh-TW" altLang="en-US" sz="1800" b="0" dirty="0" smtClean="0">
                <a:solidFill>
                  <a:schemeClr val="tx1"/>
                </a:solidFill>
                <a:latin typeface="+mn-ea"/>
              </a:rPr>
              <a:t>３</a:t>
            </a:r>
            <a:r>
              <a:rPr lang="zh-TW" altLang="zh-TW" sz="1800" b="0" dirty="0" smtClean="0">
                <a:solidFill>
                  <a:schemeClr val="tx1"/>
                </a:solidFill>
                <a:latin typeface="+mn-ea"/>
              </a:rPr>
              <a:t>點</a:t>
            </a:r>
            <a:r>
              <a:rPr lang="en-US" altLang="zh-TW" sz="1800" b="0" dirty="0">
                <a:solidFill>
                  <a:schemeClr val="tx1"/>
                </a:solidFill>
                <a:latin typeface="+mn-ea"/>
              </a:rPr>
              <a:t>)</a:t>
            </a:r>
            <a:endParaRPr lang="zh-TW" altLang="zh-TW" sz="1800" b="0" dirty="0">
              <a:solidFill>
                <a:schemeClr val="tx1"/>
              </a:solidFill>
              <a:latin typeface="+mn-ea"/>
            </a:endParaRPr>
          </a:p>
          <a:p>
            <a:pPr marL="342900" indent="-342900" algn="just">
              <a:spcBef>
                <a:spcPts val="2400"/>
              </a:spcBef>
              <a:buFont typeface="Wingdings" panose="05000000000000000000" pitchFamily="2" charset="2"/>
              <a:buChar char="u"/>
            </a:pPr>
            <a:r>
              <a:rPr lang="zh-TW" altLang="zh-TW" sz="2400" b="0" dirty="0" smtClean="0">
                <a:solidFill>
                  <a:schemeClr val="tx1"/>
                </a:solidFill>
                <a:latin typeface="+mn-ea"/>
              </a:rPr>
              <a:t>增訂</a:t>
            </a:r>
            <a:r>
              <a:rPr lang="zh-TW" altLang="zh-TW" sz="2400" b="0" dirty="0">
                <a:solidFill>
                  <a:schemeClr val="tx1"/>
                </a:solidFill>
                <a:latin typeface="+mn-ea"/>
              </a:rPr>
              <a:t>管理機關</a:t>
            </a:r>
            <a:r>
              <a:rPr lang="zh-TW" altLang="zh-TW" sz="2400" b="0" dirty="0" smtClean="0">
                <a:solidFill>
                  <a:schemeClr val="tx1"/>
                </a:solidFill>
                <a:latin typeface="+mn-ea"/>
              </a:rPr>
              <a:t>得</a:t>
            </a:r>
            <a:r>
              <a:rPr lang="zh-TW" altLang="zh-TW" sz="2400" b="0" dirty="0" smtClean="0">
                <a:solidFill>
                  <a:srgbClr val="6600CC"/>
                </a:solidFill>
                <a:latin typeface="+mn-ea"/>
              </a:rPr>
              <a:t>合意</a:t>
            </a:r>
            <a:r>
              <a:rPr lang="zh-TW" altLang="zh-TW" sz="2400" b="0" dirty="0">
                <a:solidFill>
                  <a:srgbClr val="6600CC"/>
                </a:solidFill>
                <a:latin typeface="+mn-ea"/>
              </a:rPr>
              <a:t>停止訴訟程序</a:t>
            </a:r>
            <a:r>
              <a:rPr lang="zh-TW" altLang="zh-TW" sz="2400" b="0" dirty="0" smtClean="0">
                <a:solidFill>
                  <a:schemeClr val="tx1"/>
                </a:solidFill>
                <a:latin typeface="+mn-ea"/>
              </a:rPr>
              <a:t>，管理機關得</a:t>
            </a:r>
            <a:r>
              <a:rPr lang="zh-TW" altLang="zh-TW" sz="2400" b="0" dirty="0">
                <a:solidFill>
                  <a:schemeClr val="tx1"/>
                </a:solidFill>
                <a:latin typeface="+mn-ea"/>
              </a:rPr>
              <a:t>就法院確定判決收回國有不動產案件，</a:t>
            </a:r>
            <a:r>
              <a:rPr lang="zh-TW" altLang="zh-TW" sz="2400" b="0" dirty="0">
                <a:solidFill>
                  <a:srgbClr val="6600CC"/>
                </a:solidFill>
                <a:latin typeface="+mn-ea"/>
              </a:rPr>
              <a:t>視個案斟酌聲請強制執行時</a:t>
            </a:r>
            <a:r>
              <a:rPr lang="zh-TW" altLang="zh-TW" sz="2400" b="0" dirty="0" smtClean="0">
                <a:solidFill>
                  <a:srgbClr val="6600CC"/>
                </a:solidFill>
                <a:latin typeface="+mn-ea"/>
              </a:rPr>
              <a:t>點</a:t>
            </a:r>
            <a:r>
              <a:rPr lang="zh-TW" altLang="zh-TW" sz="2400" b="0" dirty="0" smtClean="0">
                <a:solidFill>
                  <a:schemeClr val="tx1"/>
                </a:solidFill>
                <a:latin typeface="+mn-ea"/>
              </a:rPr>
              <a:t> </a:t>
            </a:r>
            <a:r>
              <a:rPr lang="en-US" altLang="zh-TW" sz="1800" b="0" dirty="0" smtClean="0">
                <a:solidFill>
                  <a:schemeClr val="tx1"/>
                </a:solidFill>
                <a:latin typeface="+mn-ea"/>
              </a:rPr>
              <a:t>(</a:t>
            </a:r>
            <a:r>
              <a:rPr lang="zh-TW" altLang="zh-TW" sz="1800" b="0" dirty="0" smtClean="0">
                <a:solidFill>
                  <a:schemeClr val="tx1"/>
                </a:solidFill>
                <a:latin typeface="+mn-ea"/>
              </a:rPr>
              <a:t>第</a:t>
            </a:r>
            <a:r>
              <a:rPr lang="zh-TW" altLang="en-US" sz="1800" b="0" dirty="0" smtClean="0">
                <a:solidFill>
                  <a:schemeClr val="tx1"/>
                </a:solidFill>
                <a:latin typeface="+mn-ea"/>
              </a:rPr>
              <a:t>５</a:t>
            </a:r>
            <a:r>
              <a:rPr lang="zh-TW" altLang="zh-TW" sz="1800" b="0" dirty="0" smtClean="0">
                <a:solidFill>
                  <a:schemeClr val="tx1"/>
                </a:solidFill>
                <a:latin typeface="+mn-ea"/>
              </a:rPr>
              <a:t>點</a:t>
            </a:r>
            <a:r>
              <a:rPr lang="en-US" altLang="zh-TW" sz="1800" b="0" dirty="0">
                <a:solidFill>
                  <a:schemeClr val="tx1"/>
                </a:solidFill>
                <a:latin typeface="+mn-ea"/>
              </a:rPr>
              <a:t>)</a:t>
            </a:r>
            <a:endParaRPr lang="zh-TW" altLang="zh-TW" sz="2400" b="0" dirty="0">
              <a:solidFill>
                <a:schemeClr val="tx1"/>
              </a:solidFill>
              <a:latin typeface="+mn-ea"/>
            </a:endParaRPr>
          </a:p>
          <a:p>
            <a:pPr marL="342900" indent="-342900" algn="just">
              <a:spcBef>
                <a:spcPts val="2400"/>
              </a:spcBef>
              <a:buFont typeface="Wingdings" panose="05000000000000000000" pitchFamily="2" charset="2"/>
              <a:buChar char="u"/>
            </a:pPr>
            <a:r>
              <a:rPr lang="zh-TW" altLang="zh-TW" sz="2400" b="0" dirty="0" smtClean="0">
                <a:solidFill>
                  <a:schemeClr val="tx1"/>
                </a:solidFill>
                <a:latin typeface="+mn-ea"/>
              </a:rPr>
              <a:t>增訂</a:t>
            </a:r>
            <a:r>
              <a:rPr lang="zh-TW" altLang="zh-TW" sz="2400" b="0" dirty="0">
                <a:solidFill>
                  <a:schemeClr val="tx1"/>
                </a:solidFill>
                <a:latin typeface="+mn-ea"/>
              </a:rPr>
              <a:t>占用者依法申請返還國有不動產，得免</a:t>
            </a:r>
            <a:r>
              <a:rPr lang="en-US" altLang="zh-TW" sz="2400" b="0" dirty="0">
                <a:solidFill>
                  <a:schemeClr val="tx1"/>
                </a:solidFill>
                <a:latin typeface="+mn-ea"/>
              </a:rPr>
              <a:t>(</a:t>
            </a:r>
            <a:r>
              <a:rPr lang="zh-TW" altLang="zh-TW" sz="2400" b="0" dirty="0">
                <a:solidFill>
                  <a:schemeClr val="tx1"/>
                </a:solidFill>
                <a:latin typeface="+mn-ea"/>
              </a:rPr>
              <a:t>緩</a:t>
            </a:r>
            <a:r>
              <a:rPr lang="en-US" altLang="zh-TW" sz="2400" b="0" dirty="0">
                <a:solidFill>
                  <a:schemeClr val="tx1"/>
                </a:solidFill>
                <a:latin typeface="+mn-ea"/>
              </a:rPr>
              <a:t>)</a:t>
            </a:r>
            <a:r>
              <a:rPr lang="zh-TW" altLang="zh-TW" sz="2400" b="0" dirty="0">
                <a:solidFill>
                  <a:schemeClr val="tx1"/>
                </a:solidFill>
                <a:latin typeface="+mn-ea"/>
              </a:rPr>
              <a:t>收使用補償金情形</a:t>
            </a:r>
            <a:r>
              <a:rPr lang="zh-TW" altLang="zh-TW" sz="2400" b="0" dirty="0" smtClean="0">
                <a:solidFill>
                  <a:schemeClr val="tx1"/>
                </a:solidFill>
                <a:latin typeface="+mn-ea"/>
              </a:rPr>
              <a:t>；</a:t>
            </a:r>
            <a:r>
              <a:rPr lang="zh-TW" altLang="en-US" sz="2400" b="0" dirty="0" smtClean="0">
                <a:solidFill>
                  <a:schemeClr val="tx1"/>
                </a:solidFill>
                <a:latin typeface="+mn-ea"/>
              </a:rPr>
              <a:t>放寬</a:t>
            </a:r>
            <a:r>
              <a:rPr lang="zh-TW" altLang="zh-TW" sz="2400" b="0" dirty="0" smtClean="0">
                <a:solidFill>
                  <a:schemeClr val="tx1"/>
                </a:solidFill>
                <a:latin typeface="+mn-ea"/>
              </a:rPr>
              <a:t>得</a:t>
            </a:r>
            <a:r>
              <a:rPr lang="zh-TW" altLang="zh-TW" sz="2400" b="0" dirty="0">
                <a:solidFill>
                  <a:schemeClr val="tx1"/>
                </a:solidFill>
                <a:latin typeface="+mn-ea"/>
              </a:rPr>
              <a:t>適用使用補償金緩收規定之</a:t>
            </a:r>
            <a:r>
              <a:rPr lang="zh-TW" altLang="zh-TW" sz="2400" b="0" dirty="0" smtClean="0">
                <a:solidFill>
                  <a:schemeClr val="tx1"/>
                </a:solidFill>
                <a:latin typeface="+mn-ea"/>
              </a:rPr>
              <a:t>對象</a:t>
            </a:r>
            <a:r>
              <a:rPr lang="en-US" altLang="zh-TW" b="0" dirty="0" smtClean="0">
                <a:solidFill>
                  <a:schemeClr val="tx1"/>
                </a:solidFill>
                <a:latin typeface="+mn-ea"/>
              </a:rPr>
              <a:t> </a:t>
            </a:r>
            <a:r>
              <a:rPr lang="en-US" altLang="zh-TW" b="0" dirty="0">
                <a:solidFill>
                  <a:schemeClr val="tx1"/>
                </a:solidFill>
                <a:latin typeface="+mn-ea"/>
              </a:rPr>
              <a:t>(</a:t>
            </a:r>
            <a:r>
              <a:rPr lang="zh-TW" altLang="zh-TW" b="0" dirty="0" smtClean="0">
                <a:solidFill>
                  <a:schemeClr val="tx1"/>
                </a:solidFill>
                <a:latin typeface="+mn-ea"/>
              </a:rPr>
              <a:t>第</a:t>
            </a:r>
            <a:r>
              <a:rPr lang="zh-TW" altLang="en-US" b="0" dirty="0" smtClean="0">
                <a:solidFill>
                  <a:schemeClr val="tx1"/>
                </a:solidFill>
                <a:latin typeface="+mn-ea"/>
              </a:rPr>
              <a:t>６</a:t>
            </a:r>
            <a:r>
              <a:rPr lang="zh-TW" altLang="zh-TW" b="0" dirty="0" smtClean="0">
                <a:solidFill>
                  <a:schemeClr val="tx1"/>
                </a:solidFill>
                <a:latin typeface="+mn-ea"/>
              </a:rPr>
              <a:t>點</a:t>
            </a:r>
            <a:r>
              <a:rPr lang="en-US" altLang="zh-TW" b="0" dirty="0">
                <a:solidFill>
                  <a:schemeClr val="tx1"/>
                </a:solidFill>
                <a:latin typeface="+mn-ea"/>
              </a:rPr>
              <a:t>)</a:t>
            </a:r>
            <a:endParaRPr lang="zh-TW" altLang="zh-TW" sz="2400" b="0" dirty="0">
              <a:solidFill>
                <a:schemeClr val="tx1"/>
              </a:solidFill>
              <a:latin typeface="+mn-ea"/>
            </a:endParaRPr>
          </a:p>
          <a:p>
            <a:endParaRPr lang="zh-TW" altLang="en-US" sz="2400" b="0" dirty="0">
              <a:solidFill>
                <a:schemeClr val="tx1"/>
              </a:solidFill>
              <a:latin typeface="+mn-ea"/>
            </a:endParaRPr>
          </a:p>
        </p:txBody>
      </p:sp>
      <p:sp>
        <p:nvSpPr>
          <p:cNvPr id="6" name="標題 1"/>
          <p:cNvSpPr txBox="1">
            <a:spLocks/>
          </p:cNvSpPr>
          <p:nvPr/>
        </p:nvSpPr>
        <p:spPr>
          <a:xfrm>
            <a:off x="1043608" y="260648"/>
            <a:ext cx="7344816" cy="576064"/>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altLang="zh-TW" sz="2400" dirty="0" smtClean="0">
                <a:solidFill>
                  <a:srgbClr val="0070C0"/>
                </a:solidFill>
              </a:rPr>
              <a:t>106</a:t>
            </a:r>
            <a:r>
              <a:rPr lang="zh-TW" altLang="en-US" sz="2400" dirty="0" smtClean="0">
                <a:solidFill>
                  <a:srgbClr val="0070C0"/>
                </a:solidFill>
              </a:rPr>
              <a:t>年</a:t>
            </a:r>
            <a:r>
              <a:rPr lang="en-US" altLang="zh-TW" sz="2400" dirty="0" smtClean="0">
                <a:solidFill>
                  <a:srgbClr val="0070C0"/>
                </a:solidFill>
              </a:rPr>
              <a:t>4</a:t>
            </a:r>
            <a:r>
              <a:rPr lang="zh-TW" altLang="en-US" sz="2400" dirty="0" smtClean="0">
                <a:solidFill>
                  <a:srgbClr val="0070C0"/>
                </a:solidFill>
              </a:rPr>
              <a:t>月</a:t>
            </a:r>
            <a:r>
              <a:rPr lang="en-US" altLang="zh-TW" sz="2400" dirty="0" smtClean="0">
                <a:solidFill>
                  <a:srgbClr val="0070C0"/>
                </a:solidFill>
              </a:rPr>
              <a:t>25</a:t>
            </a:r>
            <a:r>
              <a:rPr lang="zh-TW" altLang="en-US" sz="2400" dirty="0" smtClean="0">
                <a:solidFill>
                  <a:srgbClr val="0070C0"/>
                </a:solidFill>
              </a:rPr>
              <a:t>日修正重點</a:t>
            </a:r>
            <a:endParaRPr lang="zh-TW" altLang="en-US" sz="2400" dirty="0">
              <a:solidFill>
                <a:srgbClr val="0070C0"/>
              </a:solidFill>
            </a:endParaRPr>
          </a:p>
        </p:txBody>
      </p:sp>
    </p:spTree>
    <p:extLst>
      <p:ext uri="{BB962C8B-B14F-4D97-AF65-F5344CB8AC3E}">
        <p14:creationId xmlns:p14="http://schemas.microsoft.com/office/powerpoint/2010/main" val="383286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2"/>
          <p:cNvSpPr/>
          <p:nvPr/>
        </p:nvSpPr>
        <p:spPr>
          <a:xfrm rot="16200000">
            <a:off x="6401556" y="114660"/>
            <a:ext cx="2653920" cy="2424600"/>
          </a:xfrm>
          <a:custGeom>
            <a:avLst/>
            <a:gdLst/>
            <a:ahLst/>
            <a:cxnLst/>
            <a:rect l="l" t="t" r="r" b="b"/>
            <a:pathLst>
              <a:path w="2654300" h="3233057">
                <a:moveTo>
                  <a:pt x="2634343" y="0"/>
                </a:moveTo>
                <a:lnTo>
                  <a:pt x="2654300" y="24493"/>
                </a:lnTo>
                <a:lnTo>
                  <a:pt x="2654300" y="3233057"/>
                </a:lnTo>
                <a:lnTo>
                  <a:pt x="0" y="3233057"/>
                </a:lnTo>
                <a:close/>
              </a:path>
            </a:pathLst>
          </a:custGeom>
          <a:pattFill prst="ltVert">
            <a:fgClr>
              <a:srgbClr val="7BA9B5"/>
            </a:fgClr>
            <a:bgClr>
              <a:srgbClr val="FFFFFF"/>
            </a:bgClr>
          </a:pattFill>
          <a:ln>
            <a:noFill/>
          </a:ln>
        </p:spPr>
        <p:style>
          <a:lnRef idx="2">
            <a:schemeClr val="accent1">
              <a:shade val="50000"/>
            </a:schemeClr>
          </a:lnRef>
          <a:fillRef idx="1">
            <a:schemeClr val="accent1"/>
          </a:fillRef>
          <a:effectRef idx="0">
            <a:schemeClr val="accent1"/>
          </a:effectRef>
          <a:fontRef idx="minor"/>
        </p:style>
      </p:sp>
      <p:sp>
        <p:nvSpPr>
          <p:cNvPr id="10" name="CustomShape 8"/>
          <p:cNvSpPr/>
          <p:nvPr/>
        </p:nvSpPr>
        <p:spPr>
          <a:xfrm>
            <a:off x="0" y="836712"/>
            <a:ext cx="2699792" cy="6021288"/>
          </a:xfrm>
          <a:custGeom>
            <a:avLst/>
            <a:gdLst/>
            <a:ahLst/>
            <a:cxnLst/>
            <a:rect l="l" t="t" r="r" b="b"/>
            <a:pathLst>
              <a:path w="5435600" h="7025726">
                <a:moveTo>
                  <a:pt x="2109039" y="0"/>
                </a:moveTo>
                <a:lnTo>
                  <a:pt x="0" y="7025726"/>
                </a:lnTo>
                <a:lnTo>
                  <a:pt x="5435600" y="7013026"/>
                </a:lnTo>
                <a:lnTo>
                  <a:pt x="5411374" y="2719710"/>
                </a:lnTo>
                <a:lnTo>
                  <a:pt x="3848603" y="5690555"/>
                </a:lnTo>
                <a:lnTo>
                  <a:pt x="2109039" y="0"/>
                </a:lnTo>
                <a:close/>
              </a:path>
            </a:pathLst>
          </a:custGeom>
          <a:solidFill>
            <a:srgbClr val="FAF1CE"/>
          </a:solidFill>
          <a:ln>
            <a:noFill/>
          </a:ln>
        </p:spPr>
        <p:style>
          <a:lnRef idx="2">
            <a:schemeClr val="accent1">
              <a:shade val="50000"/>
            </a:schemeClr>
          </a:lnRef>
          <a:fillRef idx="1">
            <a:schemeClr val="accent1"/>
          </a:fillRef>
          <a:effectRef idx="0">
            <a:schemeClr val="accent1"/>
          </a:effectRef>
          <a:fontRef idx="minor"/>
        </p:style>
      </p:sp>
      <p:sp>
        <p:nvSpPr>
          <p:cNvPr id="3" name="直排文字版面配置區 2"/>
          <p:cNvSpPr>
            <a:spLocks noGrp="1"/>
          </p:cNvSpPr>
          <p:nvPr>
            <p:ph type="body" orient="vert" idx="1"/>
          </p:nvPr>
        </p:nvSpPr>
        <p:spPr>
          <a:xfrm>
            <a:off x="2483768" y="510880"/>
            <a:ext cx="6120680" cy="5870448"/>
          </a:xfrm>
        </p:spPr>
        <p:txBody>
          <a:bodyPr vert="horz">
            <a:normAutofit/>
          </a:bodyPr>
          <a:lstStyle/>
          <a:p>
            <a:pPr lvl="1" algn="just">
              <a:spcBef>
                <a:spcPts val="1200"/>
              </a:spcBef>
              <a:buClr>
                <a:schemeClr val="accent5">
                  <a:lumMod val="75000"/>
                </a:schemeClr>
              </a:buClr>
              <a:buFont typeface="Wingdings" pitchFamily="2" charset="2"/>
              <a:buChar char="u"/>
              <a:defRPr/>
            </a:pPr>
            <a:r>
              <a:rPr lang="zh-TW" altLang="en-US" sz="2400" b="1" dirty="0" smtClean="0">
                <a:solidFill>
                  <a:srgbClr val="FF0000"/>
                </a:solidFill>
                <a:latin typeface="微軟正黑體" panose="020B0604030504040204" pitchFamily="34" charset="-120"/>
              </a:rPr>
              <a:t>使用</a:t>
            </a:r>
            <a:r>
              <a:rPr lang="zh-TW" altLang="en-US" sz="2400" b="1" dirty="0">
                <a:solidFill>
                  <a:srgbClr val="FF0000"/>
                </a:solidFill>
                <a:latin typeface="微軟正黑體" panose="020B0604030504040204" pitchFamily="34" charset="-120"/>
              </a:rPr>
              <a:t>補償金不得預</a:t>
            </a:r>
            <a:r>
              <a:rPr lang="zh-TW" altLang="en-US" sz="2400" b="1" dirty="0" smtClean="0">
                <a:solidFill>
                  <a:srgbClr val="FF0000"/>
                </a:solidFill>
                <a:latin typeface="微軟正黑體" panose="020B0604030504040204" pitchFamily="34" charset="-120"/>
              </a:rPr>
              <a:t>收</a:t>
            </a:r>
            <a:endParaRPr lang="en-US" altLang="zh-TW" sz="2400" b="1" dirty="0" smtClean="0">
              <a:solidFill>
                <a:srgbClr val="FF0000"/>
              </a:solidFill>
              <a:latin typeface="微軟正黑體" panose="020B0604030504040204" pitchFamily="34" charset="-120"/>
            </a:endParaRPr>
          </a:p>
          <a:p>
            <a:pPr marL="731520" lvl="1" indent="-457200" algn="just">
              <a:spcBef>
                <a:spcPts val="1200"/>
              </a:spcBef>
              <a:buClr>
                <a:schemeClr val="accent5">
                  <a:lumMod val="75000"/>
                </a:schemeClr>
              </a:buClr>
              <a:buFont typeface="Wingdings" pitchFamily="2" charset="2"/>
              <a:buAutoNum type="circleNumWdWhitePlain"/>
              <a:defRPr/>
            </a:pPr>
            <a:r>
              <a:rPr lang="zh-TW" altLang="zh-TW" sz="2400" b="1" dirty="0" smtClean="0"/>
              <a:t>依不當得利法則請求返還相當租金之利益</a:t>
            </a:r>
            <a:endParaRPr lang="en-US" altLang="zh-TW" sz="2400" b="1" dirty="0" smtClean="0"/>
          </a:p>
          <a:p>
            <a:pPr marL="731520" lvl="1" indent="-457200" algn="just">
              <a:spcBef>
                <a:spcPts val="1200"/>
              </a:spcBef>
              <a:buClr>
                <a:schemeClr val="accent5">
                  <a:lumMod val="75000"/>
                </a:schemeClr>
              </a:buClr>
              <a:buFont typeface="Wingdings" pitchFamily="2" charset="2"/>
              <a:buAutoNum type="circleNumWdWhitePlain"/>
              <a:defRPr/>
            </a:pPr>
            <a:r>
              <a:rPr lang="zh-TW" altLang="zh-TW" sz="2400" b="1" dirty="0" smtClean="0"/>
              <a:t>追收期間，應按實際使用期間計算</a:t>
            </a:r>
            <a:endParaRPr lang="en-US" altLang="zh-TW" sz="2400" b="1" dirty="0" smtClean="0"/>
          </a:p>
          <a:p>
            <a:pPr marL="731520" lvl="1" indent="-457200" algn="just">
              <a:spcBef>
                <a:spcPts val="1200"/>
              </a:spcBef>
              <a:buClr>
                <a:schemeClr val="accent5">
                  <a:lumMod val="75000"/>
                </a:schemeClr>
              </a:buClr>
              <a:buFont typeface="Wingdings" pitchFamily="2" charset="2"/>
              <a:buAutoNum type="circleNumWdWhitePlain"/>
              <a:defRPr/>
            </a:pPr>
            <a:r>
              <a:rPr lang="zh-TW" altLang="zh-TW" sz="2400" b="1" dirty="0" smtClean="0"/>
              <a:t>非屬契約關係，當不可預收</a:t>
            </a:r>
            <a:endParaRPr lang="en-US" altLang="zh-TW" sz="2400" b="1" dirty="0" smtClean="0">
              <a:solidFill>
                <a:srgbClr val="FF0000"/>
              </a:solidFill>
              <a:latin typeface="微軟正黑體" panose="020B0604030504040204" pitchFamily="34" charset="-120"/>
            </a:endParaRPr>
          </a:p>
          <a:p>
            <a:pPr lvl="1" algn="just">
              <a:spcBef>
                <a:spcPts val="1200"/>
              </a:spcBef>
              <a:buClr>
                <a:schemeClr val="accent5">
                  <a:lumMod val="75000"/>
                </a:schemeClr>
              </a:buClr>
              <a:buFont typeface="Wingdings" pitchFamily="2" charset="2"/>
              <a:buChar char="u"/>
              <a:defRPr/>
            </a:pPr>
            <a:endParaRPr lang="en-US" altLang="zh-TW" sz="2400" b="1" dirty="0" smtClean="0">
              <a:solidFill>
                <a:srgbClr val="FF0000"/>
              </a:solidFill>
              <a:latin typeface="微軟正黑體" panose="020B0604030504040204" pitchFamily="34" charset="-120"/>
            </a:endParaRPr>
          </a:p>
          <a:p>
            <a:pPr lvl="1" algn="just">
              <a:spcBef>
                <a:spcPts val="1200"/>
              </a:spcBef>
              <a:buClr>
                <a:schemeClr val="accent5">
                  <a:lumMod val="75000"/>
                </a:schemeClr>
              </a:buClr>
              <a:buFont typeface="Wingdings" pitchFamily="2" charset="2"/>
              <a:buChar char="u"/>
              <a:defRPr/>
            </a:pPr>
            <a:r>
              <a:rPr lang="zh-TW" altLang="en-US" sz="2400" b="1" dirty="0" smtClean="0">
                <a:solidFill>
                  <a:srgbClr val="FF0000"/>
                </a:solidFill>
                <a:latin typeface="微軟正黑體" panose="020B0604030504040204" pitchFamily="34" charset="-120"/>
              </a:rPr>
              <a:t>得免</a:t>
            </a:r>
            <a:r>
              <a:rPr lang="en-US" altLang="zh-TW" sz="2400" b="1" dirty="0" smtClean="0">
                <a:solidFill>
                  <a:srgbClr val="FF0000"/>
                </a:solidFill>
                <a:latin typeface="微軟正黑體" panose="020B0604030504040204" pitchFamily="34" charset="-120"/>
              </a:rPr>
              <a:t>(</a:t>
            </a:r>
            <a:r>
              <a:rPr lang="zh-TW" altLang="en-US" sz="2400" b="1" dirty="0" smtClean="0">
                <a:solidFill>
                  <a:srgbClr val="FF0000"/>
                </a:solidFill>
                <a:latin typeface="微軟正黑體" panose="020B0604030504040204" pitchFamily="34" charset="-120"/>
              </a:rPr>
              <a:t>減</a:t>
            </a:r>
            <a:r>
              <a:rPr lang="en-US" altLang="zh-TW" sz="2400" b="1" dirty="0" smtClean="0">
                <a:solidFill>
                  <a:srgbClr val="FF0000"/>
                </a:solidFill>
                <a:latin typeface="微軟正黑體" panose="020B0604030504040204" pitchFamily="34" charset="-120"/>
              </a:rPr>
              <a:t>)</a:t>
            </a:r>
            <a:r>
              <a:rPr lang="zh-TW" altLang="en-US" sz="2400" b="1" dirty="0" smtClean="0">
                <a:solidFill>
                  <a:srgbClr val="FF0000"/>
                </a:solidFill>
                <a:latin typeface="微軟正黑體" panose="020B0604030504040204" pitchFamily="34" charset="-120"/>
              </a:rPr>
              <a:t>收使用補償金之要件</a:t>
            </a:r>
            <a:endParaRPr lang="en-US" altLang="zh-TW" sz="2400" b="1" dirty="0" smtClean="0">
              <a:solidFill>
                <a:srgbClr val="FF0000"/>
              </a:solidFill>
              <a:latin typeface="微軟正黑體" panose="020B0604030504040204" pitchFamily="34" charset="-120"/>
            </a:endParaRPr>
          </a:p>
          <a:p>
            <a:pPr marL="731520" lvl="1" indent="-457200" algn="just">
              <a:spcBef>
                <a:spcPts val="1200"/>
              </a:spcBef>
              <a:buClr>
                <a:schemeClr val="accent5">
                  <a:lumMod val="75000"/>
                </a:schemeClr>
              </a:buClr>
              <a:buFont typeface="Wingdings" pitchFamily="2" charset="2"/>
              <a:buAutoNum type="circleNumWdWhitePlain"/>
              <a:defRPr/>
            </a:pPr>
            <a:r>
              <a:rPr lang="zh-TW" altLang="en-US" sz="2400" b="1" dirty="0">
                <a:latin typeface="微軟正黑體" panose="020B0604030504040204" pitchFamily="34" charset="-120"/>
              </a:rPr>
              <a:t>起訴前或一審判決</a:t>
            </a:r>
            <a:r>
              <a:rPr lang="zh-TW" altLang="en-US" sz="2400" b="1" dirty="0" smtClean="0">
                <a:latin typeface="微軟正黑體" panose="020B0604030504040204" pitchFamily="34" charset="-120"/>
              </a:rPr>
              <a:t>前</a:t>
            </a:r>
            <a:endParaRPr lang="en-US" altLang="zh-TW" sz="2400" b="1" dirty="0" smtClean="0">
              <a:latin typeface="微軟正黑體" panose="020B0604030504040204" pitchFamily="34" charset="-120"/>
            </a:endParaRPr>
          </a:p>
          <a:p>
            <a:pPr marL="731520" lvl="1" indent="-457200" algn="just">
              <a:spcBef>
                <a:spcPts val="1200"/>
              </a:spcBef>
              <a:buClr>
                <a:schemeClr val="accent5">
                  <a:lumMod val="75000"/>
                </a:schemeClr>
              </a:buClr>
              <a:buFont typeface="Wingdings" pitchFamily="2" charset="2"/>
              <a:buAutoNum type="circleNumWdWhitePlain"/>
              <a:defRPr/>
            </a:pPr>
            <a:r>
              <a:rPr lang="zh-TW" altLang="en-US" sz="2400" b="1" dirty="0">
                <a:latin typeface="微軟正黑體" panose="020B0604030504040204" pitchFamily="34" charset="-120"/>
              </a:rPr>
              <a:t>騰空返</a:t>
            </a:r>
            <a:r>
              <a:rPr lang="zh-TW" altLang="en-US" sz="2400" b="1" dirty="0" smtClean="0">
                <a:latin typeface="微軟正黑體" panose="020B0604030504040204" pitchFamily="34" charset="-120"/>
              </a:rPr>
              <a:t>還</a:t>
            </a:r>
            <a:endParaRPr lang="en-US" altLang="zh-TW" sz="2400" b="1" dirty="0" smtClean="0">
              <a:latin typeface="微軟正黑體" panose="020B0604030504040204" pitchFamily="34" charset="-120"/>
            </a:endParaRPr>
          </a:p>
          <a:p>
            <a:pPr marL="731520" lvl="1" indent="-457200" algn="just">
              <a:spcBef>
                <a:spcPts val="1200"/>
              </a:spcBef>
              <a:buClr>
                <a:schemeClr val="accent5">
                  <a:lumMod val="75000"/>
                </a:schemeClr>
              </a:buClr>
              <a:buFont typeface="Wingdings" pitchFamily="2" charset="2"/>
              <a:buAutoNum type="circleNumWdWhitePlain"/>
              <a:defRPr/>
            </a:pPr>
            <a:r>
              <a:rPr lang="en-US" altLang="zh-TW" sz="2400" b="1" dirty="0" smtClean="0">
                <a:latin typeface="微軟正黑體" panose="020B0604030504040204" pitchFamily="34" charset="-120"/>
              </a:rPr>
              <a:t>98</a:t>
            </a:r>
            <a:r>
              <a:rPr lang="zh-TW" altLang="en-US" sz="2400" b="1" dirty="0" smtClean="0">
                <a:latin typeface="微軟正黑體" panose="020B0604030504040204" pitchFamily="34" charset="-120"/>
              </a:rPr>
              <a:t>年</a:t>
            </a:r>
            <a:r>
              <a:rPr lang="en-US" altLang="zh-TW" sz="2400" b="1" dirty="0" smtClean="0">
                <a:latin typeface="微軟正黑體" panose="020B0604030504040204" pitchFamily="34" charset="-120"/>
              </a:rPr>
              <a:t>9</a:t>
            </a:r>
            <a:r>
              <a:rPr lang="zh-TW" altLang="en-US" sz="2400" b="1" dirty="0" smtClean="0">
                <a:latin typeface="微軟正黑體" panose="020B0604030504040204" pitchFamily="34" charset="-120"/>
              </a:rPr>
              <a:t>月</a:t>
            </a:r>
            <a:r>
              <a:rPr lang="en-US" altLang="zh-TW" sz="2400" b="1" dirty="0" smtClean="0">
                <a:latin typeface="微軟正黑體" panose="020B0604030504040204" pitchFamily="34" charset="-120"/>
              </a:rPr>
              <a:t>24</a:t>
            </a:r>
            <a:r>
              <a:rPr lang="zh-TW" altLang="en-US" sz="2400" b="1" dirty="0" smtClean="0">
                <a:latin typeface="微軟正黑體" panose="020B0604030504040204" pitchFamily="34" charset="-120"/>
              </a:rPr>
              <a:t>日之前被占用</a:t>
            </a:r>
            <a:endParaRPr lang="en-US" altLang="zh-TW" sz="2400" b="1" dirty="0" smtClean="0">
              <a:latin typeface="微軟正黑體" panose="020B0604030504040204" pitchFamily="34" charset="-120"/>
            </a:endParaRPr>
          </a:p>
          <a:p>
            <a:pPr marL="452438" lvl="1" indent="0" algn="just">
              <a:spcBef>
                <a:spcPts val="1200"/>
              </a:spcBef>
              <a:buClr>
                <a:schemeClr val="accent5">
                  <a:lumMod val="75000"/>
                </a:schemeClr>
              </a:buClr>
              <a:buNone/>
              <a:defRPr/>
            </a:pPr>
            <a:endParaRPr lang="en-US" altLang="zh-TW" sz="2200" dirty="0" smtClean="0"/>
          </a:p>
          <a:p>
            <a:pPr marL="452438" lvl="1" indent="0" algn="just">
              <a:spcBef>
                <a:spcPts val="1200"/>
              </a:spcBef>
              <a:buClr>
                <a:schemeClr val="accent5">
                  <a:lumMod val="75000"/>
                </a:schemeClr>
              </a:buClr>
              <a:buNone/>
              <a:defRPr/>
            </a:pPr>
            <a:endParaRPr lang="en-US" altLang="zh-TW" sz="2200" dirty="0" smtClean="0"/>
          </a:p>
          <a:p>
            <a:pPr marL="452438" lvl="1" indent="0" algn="just">
              <a:spcBef>
                <a:spcPts val="1200"/>
              </a:spcBef>
              <a:buClr>
                <a:schemeClr val="accent5">
                  <a:lumMod val="75000"/>
                </a:schemeClr>
              </a:buClr>
              <a:buNone/>
              <a:defRPr/>
            </a:pPr>
            <a:endParaRPr lang="en-US" altLang="zh-TW" sz="2200" dirty="0"/>
          </a:p>
          <a:p>
            <a:pPr marL="442913" lvl="1" indent="0" algn="just">
              <a:spcBef>
                <a:spcPts val="1800"/>
              </a:spcBef>
              <a:buClr>
                <a:schemeClr val="accent5">
                  <a:lumMod val="75000"/>
                </a:schemeClr>
              </a:buClr>
              <a:buNone/>
              <a:defRPr/>
            </a:pPr>
            <a:endParaRPr lang="en-US" altLang="zh-TW" sz="2200" dirty="0" smtClean="0">
              <a:latin typeface="微軟正黑體" panose="020B0604030504040204" pitchFamily="34" charset="-120"/>
              <a:ea typeface="微軟正黑體" panose="020B0604030504040204" pitchFamily="34" charset="-120"/>
            </a:endParaRPr>
          </a:p>
          <a:p>
            <a:pPr marL="442913" lvl="1" indent="0" algn="just">
              <a:spcBef>
                <a:spcPts val="1800"/>
              </a:spcBef>
              <a:buClr>
                <a:schemeClr val="accent5">
                  <a:lumMod val="75000"/>
                </a:schemeClr>
              </a:buClr>
              <a:buNone/>
              <a:defRPr/>
            </a:pPr>
            <a:endParaRPr lang="zh-TW" altLang="en-US" sz="2200" dirty="0" smtClean="0">
              <a:latin typeface="微軟正黑體" panose="020B0604030504040204" pitchFamily="34" charset="-120"/>
              <a:ea typeface="微軟正黑體" panose="020B0604030504040204" pitchFamily="34" charset="-120"/>
            </a:endParaRPr>
          </a:p>
          <a:p>
            <a:pPr lvl="1" algn="just">
              <a:spcBef>
                <a:spcPts val="1200"/>
              </a:spcBef>
              <a:buClr>
                <a:schemeClr val="accent5">
                  <a:lumMod val="75000"/>
                </a:schemeClr>
              </a:buClr>
              <a:buNone/>
              <a:defRPr/>
            </a:pPr>
            <a:endParaRPr lang="en-US" altLang="zh-TW" sz="2400" dirty="0" smtClean="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endParaRPr lang="zh-TW" altLang="en-US" dirty="0"/>
          </a:p>
        </p:txBody>
      </p:sp>
      <p:sp>
        <p:nvSpPr>
          <p:cNvPr id="6" name="投影片編號版面配置區 4"/>
          <p:cNvSpPr>
            <a:spLocks noGrp="1"/>
          </p:cNvSpPr>
          <p:nvPr>
            <p:ph type="sldNum" sz="quarter" idx="12"/>
          </p:nvPr>
        </p:nvSpPr>
        <p:spPr>
          <a:xfrm>
            <a:off x="8640934" y="6299052"/>
            <a:ext cx="488608" cy="365125"/>
          </a:xfrm>
        </p:spPr>
        <p:txBody>
          <a:bodyPr/>
          <a:lstStyle/>
          <a:p>
            <a:fld id="{46724FE8-9185-4749-BF66-5C968326B4F8}" type="slidenum">
              <a:rPr lang="zh-TW" altLang="en-US" sz="1800" b="0">
                <a:solidFill>
                  <a:schemeClr val="tx1"/>
                </a:solidFill>
              </a:rPr>
              <a:pPr/>
              <a:t>13</a:t>
            </a:fld>
            <a:endParaRPr lang="zh-TW" altLang="en-US" sz="1800" b="0" dirty="0">
              <a:solidFill>
                <a:schemeClr val="tx1"/>
              </a:solidFill>
            </a:endParaRPr>
          </a:p>
        </p:txBody>
      </p:sp>
      <p:sp>
        <p:nvSpPr>
          <p:cNvPr id="12" name="文字方塊 11"/>
          <p:cNvSpPr txBox="1"/>
          <p:nvPr/>
        </p:nvSpPr>
        <p:spPr>
          <a:xfrm>
            <a:off x="755576" y="3501008"/>
            <a:ext cx="1872208" cy="954107"/>
          </a:xfrm>
          <a:prstGeom prst="rect">
            <a:avLst/>
          </a:prstGeom>
          <a:noFill/>
        </p:spPr>
        <p:txBody>
          <a:bodyPr wrap="square" rtlCol="0">
            <a:spAutoFit/>
          </a:bodyPr>
          <a:lstStyle/>
          <a:p>
            <a:r>
              <a:rPr lang="zh-TW" altLang="en-US" sz="2800" b="1" dirty="0" smtClean="0">
                <a:solidFill>
                  <a:srgbClr val="DD1DA6"/>
                </a:solidFill>
                <a:effectLst>
                  <a:outerShdw blurRad="38100" dist="38100" dir="2700000" algn="tl">
                    <a:srgbClr val="000000">
                      <a:alpha val="43137"/>
                    </a:srgbClr>
                  </a:outerShdw>
                </a:effectLst>
              </a:rPr>
              <a:t>重要觀念</a:t>
            </a:r>
          </a:p>
          <a:p>
            <a:endParaRPr lang="zh-TW" altLang="en-US" sz="2800" b="1" dirty="0">
              <a:solidFill>
                <a:srgbClr val="DD1DA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2"/>
          <p:cNvSpPr/>
          <p:nvPr/>
        </p:nvSpPr>
        <p:spPr>
          <a:xfrm rot="16200000">
            <a:off x="6401556" y="114660"/>
            <a:ext cx="2653920" cy="2424600"/>
          </a:xfrm>
          <a:custGeom>
            <a:avLst/>
            <a:gdLst/>
            <a:ahLst/>
            <a:cxnLst/>
            <a:rect l="l" t="t" r="r" b="b"/>
            <a:pathLst>
              <a:path w="2654300" h="3233057">
                <a:moveTo>
                  <a:pt x="2634343" y="0"/>
                </a:moveTo>
                <a:lnTo>
                  <a:pt x="2654300" y="24493"/>
                </a:lnTo>
                <a:lnTo>
                  <a:pt x="2654300" y="3233057"/>
                </a:lnTo>
                <a:lnTo>
                  <a:pt x="0" y="3233057"/>
                </a:lnTo>
                <a:close/>
              </a:path>
            </a:pathLst>
          </a:custGeom>
          <a:pattFill prst="ltVert">
            <a:fgClr>
              <a:srgbClr val="7BA9B5"/>
            </a:fgClr>
            <a:bgClr>
              <a:srgbClr val="FFFFFF"/>
            </a:bgClr>
          </a:pattFill>
          <a:ln>
            <a:noFill/>
          </a:ln>
        </p:spPr>
        <p:style>
          <a:lnRef idx="2">
            <a:schemeClr val="accent1">
              <a:shade val="50000"/>
            </a:schemeClr>
          </a:lnRef>
          <a:fillRef idx="1">
            <a:schemeClr val="accent1"/>
          </a:fillRef>
          <a:effectRef idx="0">
            <a:schemeClr val="accent1"/>
          </a:effectRef>
          <a:fontRef idx="minor"/>
        </p:style>
      </p:sp>
      <p:sp>
        <p:nvSpPr>
          <p:cNvPr id="10" name="CustomShape 8"/>
          <p:cNvSpPr/>
          <p:nvPr/>
        </p:nvSpPr>
        <p:spPr>
          <a:xfrm>
            <a:off x="0" y="836712"/>
            <a:ext cx="2699792" cy="6021288"/>
          </a:xfrm>
          <a:custGeom>
            <a:avLst/>
            <a:gdLst/>
            <a:ahLst/>
            <a:cxnLst/>
            <a:rect l="l" t="t" r="r" b="b"/>
            <a:pathLst>
              <a:path w="5435600" h="7025726">
                <a:moveTo>
                  <a:pt x="2109039" y="0"/>
                </a:moveTo>
                <a:lnTo>
                  <a:pt x="0" y="7025726"/>
                </a:lnTo>
                <a:lnTo>
                  <a:pt x="5435600" y="7013026"/>
                </a:lnTo>
                <a:lnTo>
                  <a:pt x="5411374" y="2719710"/>
                </a:lnTo>
                <a:lnTo>
                  <a:pt x="3848603" y="5690555"/>
                </a:lnTo>
                <a:lnTo>
                  <a:pt x="2109039" y="0"/>
                </a:lnTo>
                <a:close/>
              </a:path>
            </a:pathLst>
          </a:custGeom>
          <a:solidFill>
            <a:srgbClr val="FAF1CE"/>
          </a:solidFill>
          <a:ln>
            <a:noFill/>
          </a:ln>
        </p:spPr>
        <p:style>
          <a:lnRef idx="2">
            <a:schemeClr val="accent1">
              <a:shade val="50000"/>
            </a:schemeClr>
          </a:lnRef>
          <a:fillRef idx="1">
            <a:schemeClr val="accent1"/>
          </a:fillRef>
          <a:effectRef idx="0">
            <a:schemeClr val="accent1"/>
          </a:effectRef>
          <a:fontRef idx="minor"/>
        </p:style>
      </p:sp>
      <p:sp>
        <p:nvSpPr>
          <p:cNvPr id="3" name="直排文字版面配置區 2"/>
          <p:cNvSpPr>
            <a:spLocks noGrp="1"/>
          </p:cNvSpPr>
          <p:nvPr>
            <p:ph type="body" orient="vert" idx="1"/>
          </p:nvPr>
        </p:nvSpPr>
        <p:spPr>
          <a:xfrm>
            <a:off x="1907704" y="1042837"/>
            <a:ext cx="6819304" cy="5870448"/>
          </a:xfrm>
        </p:spPr>
        <p:txBody>
          <a:bodyPr vert="horz">
            <a:normAutofit/>
          </a:bodyPr>
          <a:lstStyle/>
          <a:p>
            <a:pPr marL="542925" lvl="1" indent="-268288" algn="just">
              <a:spcBef>
                <a:spcPts val="1200"/>
              </a:spcBef>
              <a:buClr>
                <a:schemeClr val="accent5">
                  <a:lumMod val="75000"/>
                </a:schemeClr>
              </a:buClr>
              <a:buFont typeface="Wingdings" pitchFamily="2" charset="2"/>
              <a:buChar char="u"/>
              <a:defRPr/>
            </a:pPr>
            <a:r>
              <a:rPr lang="zh-TW" altLang="en-US" sz="2400" b="1" dirty="0" smtClean="0">
                <a:solidFill>
                  <a:srgbClr val="FF0000"/>
                </a:solidFill>
              </a:rPr>
              <a:t>占</a:t>
            </a:r>
            <a:r>
              <a:rPr lang="zh-TW" altLang="en-US" sz="2400" b="1" dirty="0">
                <a:solidFill>
                  <a:srgbClr val="FF0000"/>
                </a:solidFill>
              </a:rPr>
              <a:t>用戶放棄其占建物、搬離及斷水</a:t>
            </a:r>
            <a:r>
              <a:rPr lang="zh-TW" altLang="en-US" sz="2400" b="1" dirty="0" smtClean="0">
                <a:solidFill>
                  <a:srgbClr val="FF0000"/>
                </a:solidFill>
              </a:rPr>
              <a:t>斷電，屬處理完竣</a:t>
            </a:r>
            <a:r>
              <a:rPr lang="en-US" altLang="zh-TW" sz="2400" b="1" dirty="0" smtClean="0">
                <a:solidFill>
                  <a:srgbClr val="FF0000"/>
                </a:solidFill>
              </a:rPr>
              <a:t>?</a:t>
            </a:r>
          </a:p>
          <a:p>
            <a:pPr marL="731520" lvl="1" indent="-457200" algn="just">
              <a:spcBef>
                <a:spcPts val="1200"/>
              </a:spcBef>
              <a:buClr>
                <a:schemeClr val="accent5">
                  <a:lumMod val="75000"/>
                </a:schemeClr>
              </a:buClr>
              <a:buFont typeface="Wingdings" pitchFamily="2" charset="2"/>
              <a:buAutoNum type="circleNumWdWhitePlain"/>
              <a:defRPr/>
            </a:pPr>
            <a:r>
              <a:rPr lang="zh-TW" altLang="en-US" sz="2400" b="1" dirty="0"/>
              <a:t>國有土地上占建物未</a:t>
            </a:r>
            <a:r>
              <a:rPr lang="zh-TW" altLang="en-US" sz="2400" b="1" dirty="0" smtClean="0"/>
              <a:t>拆，仍</a:t>
            </a:r>
            <a:r>
              <a:rPr lang="zh-TW" altLang="en-US" sz="2400" b="1" dirty="0"/>
              <a:t>屬「被占用</a:t>
            </a:r>
            <a:r>
              <a:rPr lang="zh-TW" altLang="en-US" sz="2400" b="1" dirty="0" smtClean="0"/>
              <a:t>」</a:t>
            </a:r>
            <a:endParaRPr lang="en-US" altLang="zh-TW" sz="2400" b="1" dirty="0" smtClean="0"/>
          </a:p>
          <a:p>
            <a:pPr marL="731520" lvl="1" indent="-457200" algn="just">
              <a:spcBef>
                <a:spcPts val="1200"/>
              </a:spcBef>
              <a:buClr>
                <a:schemeClr val="accent5">
                  <a:lumMod val="75000"/>
                </a:schemeClr>
              </a:buClr>
              <a:buFont typeface="Wingdings" pitchFamily="2" charset="2"/>
              <a:buAutoNum type="circleNumWdWhitePlain"/>
              <a:defRPr/>
            </a:pPr>
            <a:r>
              <a:rPr lang="zh-TW" altLang="en-US" sz="2400" b="1" dirty="0" smtClean="0"/>
              <a:t>「</a:t>
            </a:r>
            <a:r>
              <a:rPr lang="zh-TW" altLang="en-US" sz="2400" b="1" dirty="0"/>
              <a:t>放棄」建物一節</a:t>
            </a:r>
            <a:r>
              <a:rPr lang="zh-TW" altLang="en-US" sz="2400" b="1" dirty="0" smtClean="0"/>
              <a:t>，本</a:t>
            </a:r>
            <a:r>
              <a:rPr lang="zh-TW" altLang="en-US" sz="2400" b="1" dirty="0"/>
              <a:t>權責釐清雙方法律關係，依規定妥處</a:t>
            </a:r>
            <a:endParaRPr lang="en-US" altLang="zh-TW" sz="2400" b="1" dirty="0" smtClean="0">
              <a:solidFill>
                <a:srgbClr val="FF0000"/>
              </a:solidFill>
              <a:latin typeface="微軟正黑體" panose="020B0604030504040204" pitchFamily="34" charset="-120"/>
            </a:endParaRPr>
          </a:p>
          <a:p>
            <a:pPr marL="452438" lvl="1" indent="0" algn="just">
              <a:spcBef>
                <a:spcPts val="1200"/>
              </a:spcBef>
              <a:buClr>
                <a:schemeClr val="accent5">
                  <a:lumMod val="75000"/>
                </a:schemeClr>
              </a:buClr>
              <a:buNone/>
              <a:defRPr/>
            </a:pPr>
            <a:endParaRPr lang="en-US" altLang="zh-TW" sz="2200" dirty="0" smtClean="0"/>
          </a:p>
          <a:p>
            <a:pPr marL="533400" lvl="1" indent="-258763" algn="just">
              <a:spcBef>
                <a:spcPts val="1800"/>
              </a:spcBef>
              <a:buClr>
                <a:schemeClr val="accent5">
                  <a:lumMod val="75000"/>
                </a:schemeClr>
              </a:buClr>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收取</a:t>
            </a:r>
            <a:r>
              <a:rPr lang="zh-TW" altLang="en-US" sz="2400" b="1" dirty="0">
                <a:solidFill>
                  <a:srgbClr val="FF0000"/>
                </a:solidFill>
                <a:latin typeface="微軟正黑體" panose="020B0604030504040204" pitchFamily="34" charset="-120"/>
                <a:ea typeface="微軟正黑體" panose="020B0604030504040204" pitchFamily="34" charset="-120"/>
              </a:rPr>
              <a:t>使用補償金 ≠占用者已取得合法使用權</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442913" lvl="1" indent="0" algn="just">
              <a:spcBef>
                <a:spcPts val="1800"/>
              </a:spcBef>
              <a:buClr>
                <a:schemeClr val="accent5">
                  <a:lumMod val="75000"/>
                </a:schemeClr>
              </a:buClr>
              <a:buNone/>
              <a:defRPr/>
            </a:pPr>
            <a:r>
              <a:rPr lang="zh-TW" altLang="en-US" sz="2200" b="1" dirty="0">
                <a:latin typeface="微軟正黑體" panose="020B0604030504040204" pitchFamily="34" charset="-120"/>
                <a:ea typeface="微軟正黑體" panose="020B0604030504040204" pitchFamily="34" charset="-120"/>
              </a:rPr>
              <a:t>被占用使用補償金之收取，並非指占用者已取得合法使用權</a:t>
            </a:r>
            <a:endParaRPr lang="en-US" altLang="zh-TW" sz="2200" b="1" dirty="0" smtClean="0"/>
          </a:p>
          <a:p>
            <a:pPr marL="452438" lvl="1" indent="0" algn="just">
              <a:spcBef>
                <a:spcPts val="1200"/>
              </a:spcBef>
              <a:buClr>
                <a:schemeClr val="accent5">
                  <a:lumMod val="75000"/>
                </a:schemeClr>
              </a:buClr>
              <a:buNone/>
              <a:defRPr/>
            </a:pPr>
            <a:endParaRPr lang="en-US" altLang="zh-TW" sz="2200" dirty="0"/>
          </a:p>
          <a:p>
            <a:pPr marL="442913" lvl="1" indent="0" algn="just">
              <a:spcBef>
                <a:spcPts val="1800"/>
              </a:spcBef>
              <a:buClr>
                <a:schemeClr val="accent5">
                  <a:lumMod val="75000"/>
                </a:schemeClr>
              </a:buClr>
              <a:buNone/>
              <a:defRPr/>
            </a:pPr>
            <a:endParaRPr lang="en-US" altLang="zh-TW" sz="2200" dirty="0" smtClean="0">
              <a:latin typeface="微軟正黑體" panose="020B0604030504040204" pitchFamily="34" charset="-120"/>
              <a:ea typeface="微軟正黑體" panose="020B0604030504040204" pitchFamily="34" charset="-120"/>
            </a:endParaRPr>
          </a:p>
          <a:p>
            <a:pPr marL="442913" lvl="1" indent="0" algn="just">
              <a:spcBef>
                <a:spcPts val="1800"/>
              </a:spcBef>
              <a:buClr>
                <a:schemeClr val="accent5">
                  <a:lumMod val="75000"/>
                </a:schemeClr>
              </a:buClr>
              <a:buNone/>
              <a:defRPr/>
            </a:pPr>
            <a:endParaRPr lang="zh-TW" altLang="en-US" sz="2200" dirty="0" smtClean="0">
              <a:latin typeface="微軟正黑體" panose="020B0604030504040204" pitchFamily="34" charset="-120"/>
              <a:ea typeface="微軟正黑體" panose="020B0604030504040204" pitchFamily="34" charset="-120"/>
            </a:endParaRPr>
          </a:p>
          <a:p>
            <a:pPr lvl="1" algn="just">
              <a:spcBef>
                <a:spcPts val="1200"/>
              </a:spcBef>
              <a:buClr>
                <a:schemeClr val="accent5">
                  <a:lumMod val="75000"/>
                </a:schemeClr>
              </a:buClr>
              <a:buNone/>
              <a:defRPr/>
            </a:pPr>
            <a:endParaRPr lang="en-US" altLang="zh-TW" sz="2400" dirty="0" smtClean="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11"/>
          </p:nvPr>
        </p:nvSpPr>
        <p:spPr/>
        <p:txBody>
          <a:bodyPr/>
          <a:lstStyle/>
          <a:p>
            <a:endParaRPr lang="zh-TW" altLang="en-US" dirty="0"/>
          </a:p>
        </p:txBody>
      </p:sp>
      <p:sp>
        <p:nvSpPr>
          <p:cNvPr id="6" name="投影片編號版面配置區 4"/>
          <p:cNvSpPr>
            <a:spLocks noGrp="1"/>
          </p:cNvSpPr>
          <p:nvPr>
            <p:ph type="sldNum" sz="quarter" idx="12"/>
          </p:nvPr>
        </p:nvSpPr>
        <p:spPr>
          <a:xfrm>
            <a:off x="8640934" y="6299052"/>
            <a:ext cx="488608" cy="365125"/>
          </a:xfrm>
        </p:spPr>
        <p:txBody>
          <a:bodyPr/>
          <a:lstStyle/>
          <a:p>
            <a:fld id="{46724FE8-9185-4749-BF66-5C968326B4F8}" type="slidenum">
              <a:rPr lang="zh-TW" altLang="en-US" sz="1800" b="0">
                <a:solidFill>
                  <a:schemeClr val="tx1"/>
                </a:solidFill>
              </a:rPr>
              <a:pPr/>
              <a:t>14</a:t>
            </a:fld>
            <a:endParaRPr lang="zh-TW" altLang="en-US" sz="1800" b="0" dirty="0">
              <a:solidFill>
                <a:schemeClr val="tx1"/>
              </a:solidFill>
            </a:endParaRPr>
          </a:p>
        </p:txBody>
      </p:sp>
      <p:sp>
        <p:nvSpPr>
          <p:cNvPr id="12" name="文字方塊 11"/>
          <p:cNvSpPr txBox="1"/>
          <p:nvPr/>
        </p:nvSpPr>
        <p:spPr>
          <a:xfrm>
            <a:off x="413792" y="3522216"/>
            <a:ext cx="1872208" cy="954107"/>
          </a:xfrm>
          <a:prstGeom prst="rect">
            <a:avLst/>
          </a:prstGeom>
          <a:noFill/>
        </p:spPr>
        <p:txBody>
          <a:bodyPr wrap="square" rtlCol="0">
            <a:spAutoFit/>
          </a:bodyPr>
          <a:lstStyle/>
          <a:p>
            <a:r>
              <a:rPr lang="zh-TW" altLang="en-US" sz="2800" b="1" dirty="0" smtClean="0">
                <a:solidFill>
                  <a:srgbClr val="DD1DA6"/>
                </a:solidFill>
                <a:effectLst>
                  <a:outerShdw blurRad="38100" dist="38100" dir="2700000" algn="tl">
                    <a:srgbClr val="000000">
                      <a:alpha val="43137"/>
                    </a:srgbClr>
                  </a:outerShdw>
                </a:effectLst>
              </a:rPr>
              <a:t>重要觀念</a:t>
            </a:r>
          </a:p>
          <a:p>
            <a:endParaRPr lang="zh-TW" altLang="en-US" sz="2800" b="1" dirty="0">
              <a:solidFill>
                <a:srgbClr val="DD1DA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712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1052736"/>
            <a:ext cx="7128792" cy="1047646"/>
          </a:xfrm>
          <a:solidFill>
            <a:srgbClr val="CCECFF"/>
          </a:solidFill>
        </p:spPr>
        <p:txBody>
          <a:bodyPr>
            <a:normAutofit/>
          </a:bodyPr>
          <a:lstStyle/>
          <a:p>
            <a:r>
              <a:rPr lang="zh-TW" altLang="en-US" sz="2800" dirty="0" smtClean="0"/>
              <a:t>使用補償金與占用人獲取不當營收顯不相當時，除收取補償金外，有無其他收取標準</a:t>
            </a:r>
            <a:r>
              <a:rPr lang="en-US" altLang="zh-TW" sz="2800" dirty="0" smtClean="0"/>
              <a:t>?</a:t>
            </a:r>
            <a:endParaRPr lang="zh-TW" altLang="en-US" sz="2800" dirty="0"/>
          </a:p>
        </p:txBody>
      </p:sp>
      <p:sp>
        <p:nvSpPr>
          <p:cNvPr id="3" name="直排文字版面配置區 2"/>
          <p:cNvSpPr>
            <a:spLocks noGrp="1"/>
          </p:cNvSpPr>
          <p:nvPr>
            <p:ph type="body" orient="vert" idx="1"/>
          </p:nvPr>
        </p:nvSpPr>
        <p:spPr>
          <a:xfrm>
            <a:off x="899592" y="2276872"/>
            <a:ext cx="7128792" cy="3312368"/>
          </a:xfrm>
        </p:spPr>
        <p:txBody>
          <a:bodyPr vert="horz">
            <a:normAutofit/>
          </a:bodyPr>
          <a:lstStyle/>
          <a:p>
            <a:r>
              <a:rPr lang="zh-TW" altLang="en-US" sz="2800" dirty="0" smtClean="0"/>
              <a:t>最高法院</a:t>
            </a:r>
            <a:r>
              <a:rPr lang="en-US" altLang="zh-TW" sz="2800" dirty="0" smtClean="0"/>
              <a:t>61</a:t>
            </a:r>
            <a:r>
              <a:rPr lang="zh-TW" altLang="en-US" sz="2800" dirty="0" smtClean="0"/>
              <a:t>台上</a:t>
            </a:r>
            <a:r>
              <a:rPr lang="en-US" altLang="zh-TW" sz="2800" dirty="0" smtClean="0"/>
              <a:t>1695</a:t>
            </a:r>
            <a:r>
              <a:rPr lang="zh-TW" altLang="en-US" sz="2800" dirty="0" smtClean="0"/>
              <a:t>判例</a:t>
            </a:r>
            <a:endParaRPr lang="en-US" altLang="zh-TW" sz="2800" dirty="0" smtClean="0"/>
          </a:p>
          <a:p>
            <a:pPr algn="just">
              <a:lnSpc>
                <a:spcPts val="3000"/>
              </a:lnSpc>
            </a:pPr>
            <a:r>
              <a:rPr lang="zh-TW" altLang="en-US" sz="2400" dirty="0"/>
              <a:t>依不當</a:t>
            </a:r>
            <a:r>
              <a:rPr lang="zh-TW" altLang="en-US" sz="2400" dirty="0" smtClean="0"/>
              <a:t>得利之法則請求返還不當得利，依無法律上之原因而受利益，致他人受有損害為其條件，故其得請求返還之範圍，應以對方所受之利益為度，非以請求權人所受損害若干為準，無權占有他人土地，可能獲得相當於租金之利益為社會通常之觀念。</a:t>
            </a:r>
            <a:endParaRPr lang="zh-TW" altLang="en-US" sz="2400" dirty="0"/>
          </a:p>
        </p:txBody>
      </p:sp>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9301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251519" y="2276872"/>
            <a:ext cx="8630427" cy="2304256"/>
          </a:xfrm>
          <a:solidFill>
            <a:schemeClr val="accent2">
              <a:lumMod val="40000"/>
              <a:lumOff val="60000"/>
            </a:schemeClr>
          </a:solidFill>
        </p:spPr>
        <p:txBody>
          <a:bodyPr vert="horz">
            <a:noAutofit/>
          </a:bodyPr>
          <a:lstStyle/>
          <a:p>
            <a:pPr marL="273050" lvl="1" indent="-6350" algn="just">
              <a:lnSpc>
                <a:spcPct val="150000"/>
              </a:lnSpc>
              <a:buClr>
                <a:schemeClr val="accent5">
                  <a:lumMod val="75000"/>
                </a:schemeClr>
              </a:buClr>
              <a:buNone/>
            </a:pPr>
            <a:r>
              <a:rPr lang="zh-TW" altLang="en-US" sz="3200" b="1" dirty="0" smtClean="0"/>
              <a:t>法院函詢，國有公用土地返還不當得利訴訟案，占用人請求繳納土地使用補償金後價購占用部分土地，是否可行？</a:t>
            </a:r>
            <a:endParaRPr lang="en-US" altLang="zh-TW" sz="3200" b="1" dirty="0" smtClean="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6724FE8-9185-4749-BF66-5C968326B4F8}" type="slidenum">
              <a:rPr lang="zh-TW" altLang="en-US" smtClean="0">
                <a:solidFill>
                  <a:schemeClr val="bg1"/>
                </a:solidFill>
              </a:rPr>
              <a:pPr/>
              <a:t>16</a:t>
            </a:fld>
            <a:endParaRPr lang="zh-TW" altLang="en-US" dirty="0">
              <a:solidFill>
                <a:schemeClr val="bg1"/>
              </a:solidFill>
            </a:endParaRPr>
          </a:p>
        </p:txBody>
      </p:sp>
      <p:sp>
        <p:nvSpPr>
          <p:cNvPr id="7" name="投影片編號版面配置區 4"/>
          <p:cNvSpPr txBox="1">
            <a:spLocks/>
          </p:cNvSpPr>
          <p:nvPr/>
        </p:nvSpPr>
        <p:spPr>
          <a:xfrm>
            <a:off x="8637643" y="6237311"/>
            <a:ext cx="488608" cy="365125"/>
          </a:xfrm>
          <a:prstGeom prst="rect">
            <a:avLst/>
          </a:prstGeom>
        </p:spPr>
        <p:txBody>
          <a:bodyPr vert="horz" lIns="91440" tIns="45720" rIns="91440" bIns="45720" rtlCol="0" anchor="ctr"/>
          <a:lstStyle>
            <a:defPPr>
              <a:defRPr lang="zh-TW"/>
            </a:defPPr>
            <a:lvl1pPr marL="0" algn="l" defTabSz="914400" rtl="0" eaLnBrk="1" latinLnBrk="0" hangingPunct="1">
              <a:defRPr sz="2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4FE8-9185-4749-BF66-5C968326B4F8}" type="slidenum">
              <a:rPr lang="zh-TW" altLang="en-US" sz="1800" b="0" smtClean="0">
                <a:solidFill>
                  <a:schemeClr val="tx1"/>
                </a:solidFill>
              </a:rPr>
              <a:pPr/>
              <a:t>16</a:t>
            </a:fld>
            <a:endParaRPr lang="zh-TW" altLang="en-US" sz="1800" b="0" dirty="0">
              <a:solidFill>
                <a:schemeClr val="tx1"/>
              </a:solidFill>
            </a:endParaRPr>
          </a:p>
        </p:txBody>
      </p:sp>
      <p:sp>
        <p:nvSpPr>
          <p:cNvPr id="8" name="Text Box 7"/>
          <p:cNvSpPr txBox="1">
            <a:spLocks noChangeArrowheads="1"/>
          </p:cNvSpPr>
          <p:nvPr/>
        </p:nvSpPr>
        <p:spPr bwMode="auto">
          <a:xfrm>
            <a:off x="899592" y="692696"/>
            <a:ext cx="4248472" cy="646331"/>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0"/>
              </a:spcBef>
            </a:pPr>
            <a:r>
              <a:rPr lang="zh-TW" altLang="en-US" sz="3600" b="1" cap="all" spc="-60" dirty="0">
                <a:ln/>
                <a:solidFill>
                  <a:schemeClr val="bg1"/>
                </a:solidFill>
                <a:latin typeface="Comic Sans MS" pitchFamily="66" charset="0"/>
                <a:ea typeface="Microsoft YaHei" pitchFamily="34" charset="-122"/>
                <a:cs typeface="+mj-cs"/>
              </a:rPr>
              <a:t>個案</a:t>
            </a:r>
            <a:r>
              <a:rPr lang="zh-TW" altLang="en-US" sz="3600" b="1" cap="all" spc="-60" dirty="0" smtClean="0">
                <a:ln/>
                <a:solidFill>
                  <a:schemeClr val="bg1"/>
                </a:solidFill>
                <a:latin typeface="Comic Sans MS" pitchFamily="66" charset="0"/>
                <a:ea typeface="Microsoft YaHei" pitchFamily="34" charset="-122"/>
                <a:cs typeface="+mj-cs"/>
              </a:rPr>
              <a:t>討論</a:t>
            </a:r>
            <a:endParaRPr lang="zh-CN" altLang="en-US" sz="3600" b="1" cap="all" spc="-60" dirty="0">
              <a:ln/>
              <a:solidFill>
                <a:schemeClr val="bg1"/>
              </a:solidFill>
              <a:latin typeface="Comic Sans MS" pitchFamily="66" charset="0"/>
              <a:ea typeface="Microsoft YaHei" pitchFamily="34" charset="-122"/>
              <a:cs typeface="+mj-cs"/>
            </a:endParaRPr>
          </a:p>
        </p:txBody>
      </p:sp>
    </p:spTree>
    <p:extLst>
      <p:ext uri="{BB962C8B-B14F-4D97-AF65-F5344CB8AC3E}">
        <p14:creationId xmlns:p14="http://schemas.microsoft.com/office/powerpoint/2010/main" val="1101926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251519" y="2276872"/>
            <a:ext cx="8630427" cy="936104"/>
          </a:xfrm>
          <a:solidFill>
            <a:schemeClr val="accent2">
              <a:lumMod val="40000"/>
              <a:lumOff val="60000"/>
            </a:schemeClr>
          </a:solidFill>
        </p:spPr>
        <p:txBody>
          <a:bodyPr vert="horz">
            <a:noAutofit/>
          </a:bodyPr>
          <a:lstStyle/>
          <a:p>
            <a:pPr marL="273050" lvl="1" indent="-6350" algn="ctr">
              <a:lnSpc>
                <a:spcPct val="150000"/>
              </a:lnSpc>
              <a:buClr>
                <a:schemeClr val="accent5">
                  <a:lumMod val="75000"/>
                </a:schemeClr>
              </a:buClr>
              <a:buNone/>
            </a:pPr>
            <a:r>
              <a:rPr lang="zh-TW" altLang="zh-TW" sz="3200" b="1" dirty="0"/>
              <a:t>可否</a:t>
            </a:r>
            <a:r>
              <a:rPr lang="zh-TW" altLang="zh-TW" sz="3200" b="1" dirty="0" smtClean="0"/>
              <a:t>提供閒置</a:t>
            </a:r>
            <a:r>
              <a:rPr lang="zh-TW" altLang="zh-TW" sz="3200" b="1" dirty="0"/>
              <a:t>國有公用房屋安置占</a:t>
            </a:r>
            <a:r>
              <a:rPr lang="zh-TW" altLang="zh-TW" sz="3200" b="1" dirty="0" smtClean="0"/>
              <a:t>用人</a:t>
            </a:r>
            <a:r>
              <a:rPr lang="en-US" altLang="zh-TW" sz="3200" b="1" dirty="0" smtClean="0"/>
              <a:t>?</a:t>
            </a:r>
            <a:endParaRPr lang="en-US" altLang="zh-TW" sz="3200" b="1" dirty="0" smtClean="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6724FE8-9185-4749-BF66-5C968326B4F8}" type="slidenum">
              <a:rPr lang="zh-TW" altLang="en-US" smtClean="0">
                <a:solidFill>
                  <a:schemeClr val="bg1"/>
                </a:solidFill>
              </a:rPr>
              <a:pPr/>
              <a:t>17</a:t>
            </a:fld>
            <a:endParaRPr lang="zh-TW" altLang="en-US" dirty="0">
              <a:solidFill>
                <a:schemeClr val="bg1"/>
              </a:solidFill>
            </a:endParaRPr>
          </a:p>
        </p:txBody>
      </p:sp>
      <p:sp>
        <p:nvSpPr>
          <p:cNvPr id="7" name="投影片編號版面配置區 4"/>
          <p:cNvSpPr txBox="1">
            <a:spLocks/>
          </p:cNvSpPr>
          <p:nvPr/>
        </p:nvSpPr>
        <p:spPr>
          <a:xfrm>
            <a:off x="8637643" y="6237311"/>
            <a:ext cx="488608" cy="365125"/>
          </a:xfrm>
          <a:prstGeom prst="rect">
            <a:avLst/>
          </a:prstGeom>
        </p:spPr>
        <p:txBody>
          <a:bodyPr vert="horz" lIns="91440" tIns="45720" rIns="91440" bIns="45720" rtlCol="0" anchor="ctr"/>
          <a:lstStyle>
            <a:defPPr>
              <a:defRPr lang="zh-TW"/>
            </a:defPPr>
            <a:lvl1pPr marL="0" algn="l" defTabSz="914400" rtl="0" eaLnBrk="1" latinLnBrk="0" hangingPunct="1">
              <a:defRPr sz="2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4FE8-9185-4749-BF66-5C968326B4F8}" type="slidenum">
              <a:rPr lang="zh-TW" altLang="en-US" sz="1800" b="0" smtClean="0">
                <a:solidFill>
                  <a:schemeClr val="tx1"/>
                </a:solidFill>
              </a:rPr>
              <a:pPr/>
              <a:t>17</a:t>
            </a:fld>
            <a:endParaRPr lang="zh-TW" altLang="en-US" sz="1800" b="0" dirty="0">
              <a:solidFill>
                <a:schemeClr val="tx1"/>
              </a:solidFill>
            </a:endParaRPr>
          </a:p>
        </p:txBody>
      </p:sp>
      <p:sp>
        <p:nvSpPr>
          <p:cNvPr id="8" name="Text Box 7"/>
          <p:cNvSpPr txBox="1">
            <a:spLocks noChangeArrowheads="1"/>
          </p:cNvSpPr>
          <p:nvPr/>
        </p:nvSpPr>
        <p:spPr bwMode="auto">
          <a:xfrm>
            <a:off x="899592" y="692696"/>
            <a:ext cx="4248472" cy="646331"/>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0"/>
              </a:spcBef>
            </a:pPr>
            <a:r>
              <a:rPr lang="zh-TW" altLang="en-US" sz="3600" b="1" cap="all" spc="-60" dirty="0">
                <a:ln/>
                <a:solidFill>
                  <a:schemeClr val="bg1"/>
                </a:solidFill>
                <a:latin typeface="Comic Sans MS" pitchFamily="66" charset="0"/>
                <a:ea typeface="Microsoft YaHei" pitchFamily="34" charset="-122"/>
                <a:cs typeface="+mj-cs"/>
              </a:rPr>
              <a:t>個案</a:t>
            </a:r>
            <a:r>
              <a:rPr lang="zh-TW" altLang="en-US" sz="3600" b="1" cap="all" spc="-60" dirty="0" smtClean="0">
                <a:ln/>
                <a:solidFill>
                  <a:schemeClr val="bg1"/>
                </a:solidFill>
                <a:latin typeface="Comic Sans MS" pitchFamily="66" charset="0"/>
                <a:ea typeface="Microsoft YaHei" pitchFamily="34" charset="-122"/>
                <a:cs typeface="+mj-cs"/>
              </a:rPr>
              <a:t>討論</a:t>
            </a:r>
            <a:endParaRPr lang="zh-CN" altLang="en-US" sz="3600" b="1" cap="all" spc="-60" dirty="0">
              <a:ln/>
              <a:solidFill>
                <a:schemeClr val="bg1"/>
              </a:solidFill>
              <a:latin typeface="Comic Sans MS" pitchFamily="66" charset="0"/>
              <a:ea typeface="Microsoft YaHei" pitchFamily="34" charset="-122"/>
              <a:cs typeface="+mj-cs"/>
            </a:endParaRPr>
          </a:p>
        </p:txBody>
      </p:sp>
    </p:spTree>
    <p:extLst>
      <p:ext uri="{BB962C8B-B14F-4D97-AF65-F5344CB8AC3E}">
        <p14:creationId xmlns:p14="http://schemas.microsoft.com/office/powerpoint/2010/main" val="1843301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251519" y="2276872"/>
            <a:ext cx="8630427" cy="2304256"/>
          </a:xfrm>
          <a:solidFill>
            <a:schemeClr val="accent2">
              <a:lumMod val="40000"/>
              <a:lumOff val="60000"/>
            </a:schemeClr>
          </a:solidFill>
        </p:spPr>
        <p:txBody>
          <a:bodyPr vert="horz">
            <a:noAutofit/>
          </a:bodyPr>
          <a:lstStyle/>
          <a:p>
            <a:pPr>
              <a:lnSpc>
                <a:spcPct val="150000"/>
              </a:lnSpc>
            </a:pPr>
            <a:r>
              <a:rPr lang="zh-TW" altLang="en-US" sz="3200" dirty="0" smtClean="0"/>
              <a:t>某筆國有</a:t>
            </a:r>
            <a:r>
              <a:rPr lang="zh-TW" altLang="en-US" sz="3200" dirty="0"/>
              <a:t>土地遭</a:t>
            </a:r>
            <a:r>
              <a:rPr lang="zh-TW" altLang="en-US" sz="3200" dirty="0"/>
              <a:t>民眾占用多年，</a:t>
            </a:r>
            <a:r>
              <a:rPr lang="zh-TW" altLang="en-US" sz="3200" dirty="0" smtClean="0"/>
              <a:t>因歷經不同機關管理，某公所取得</a:t>
            </a:r>
            <a:r>
              <a:rPr lang="zh-TW" altLang="en-US" sz="3200" dirty="0"/>
              <a:t>管理權後，</a:t>
            </a:r>
            <a:r>
              <a:rPr lang="zh-TW" altLang="en-US" sz="3200" dirty="0" smtClean="0"/>
              <a:t>可否得一併</a:t>
            </a:r>
            <a:r>
              <a:rPr lang="zh-TW" altLang="en-US" sz="3200" dirty="0"/>
              <a:t>往前追收五年之</a:t>
            </a:r>
            <a:r>
              <a:rPr lang="zh-TW" altLang="en-US" sz="3200" dirty="0"/>
              <a:t>土地使用</a:t>
            </a:r>
            <a:r>
              <a:rPr lang="zh-TW" altLang="en-US" sz="3200" dirty="0"/>
              <a:t>補償</a:t>
            </a:r>
            <a:r>
              <a:rPr lang="zh-TW" altLang="en-US" sz="3200" dirty="0"/>
              <a:t>金？</a:t>
            </a:r>
            <a:endParaRPr lang="zh-TW" altLang="en-US" sz="3200" dirty="0"/>
          </a:p>
          <a:p>
            <a:pPr marL="273050" lvl="1" indent="-6350" algn="ctr">
              <a:lnSpc>
                <a:spcPct val="150000"/>
              </a:lnSpc>
              <a:buClr>
                <a:schemeClr val="accent5">
                  <a:lumMod val="75000"/>
                </a:schemeClr>
              </a:buClr>
              <a:buNone/>
            </a:pPr>
            <a:endParaRPr lang="en-US" altLang="zh-TW" sz="3200" b="1"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6724FE8-9185-4749-BF66-5C968326B4F8}" type="slidenum">
              <a:rPr lang="zh-TW" altLang="en-US" smtClean="0">
                <a:solidFill>
                  <a:schemeClr val="bg1"/>
                </a:solidFill>
              </a:rPr>
              <a:pPr/>
              <a:t>18</a:t>
            </a:fld>
            <a:endParaRPr lang="zh-TW" altLang="en-US" dirty="0">
              <a:solidFill>
                <a:schemeClr val="bg1"/>
              </a:solidFill>
            </a:endParaRPr>
          </a:p>
        </p:txBody>
      </p:sp>
      <p:sp>
        <p:nvSpPr>
          <p:cNvPr id="7" name="投影片編號版面配置區 4"/>
          <p:cNvSpPr txBox="1">
            <a:spLocks/>
          </p:cNvSpPr>
          <p:nvPr/>
        </p:nvSpPr>
        <p:spPr>
          <a:xfrm>
            <a:off x="8637643" y="6237311"/>
            <a:ext cx="488608" cy="365125"/>
          </a:xfrm>
          <a:prstGeom prst="rect">
            <a:avLst/>
          </a:prstGeom>
        </p:spPr>
        <p:txBody>
          <a:bodyPr vert="horz" lIns="91440" tIns="45720" rIns="91440" bIns="45720" rtlCol="0" anchor="ctr"/>
          <a:lstStyle>
            <a:defPPr>
              <a:defRPr lang="zh-TW"/>
            </a:defPPr>
            <a:lvl1pPr marL="0" algn="l" defTabSz="914400" rtl="0" eaLnBrk="1" latinLnBrk="0" hangingPunct="1">
              <a:defRPr sz="2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4FE8-9185-4749-BF66-5C968326B4F8}" type="slidenum">
              <a:rPr lang="zh-TW" altLang="en-US" sz="1800" b="0" smtClean="0">
                <a:solidFill>
                  <a:schemeClr val="tx1"/>
                </a:solidFill>
              </a:rPr>
              <a:pPr/>
              <a:t>18</a:t>
            </a:fld>
            <a:endParaRPr lang="zh-TW" altLang="en-US" sz="1800" b="0" dirty="0">
              <a:solidFill>
                <a:schemeClr val="tx1"/>
              </a:solidFill>
            </a:endParaRPr>
          </a:p>
        </p:txBody>
      </p:sp>
      <p:sp>
        <p:nvSpPr>
          <p:cNvPr id="8" name="Text Box 7"/>
          <p:cNvSpPr txBox="1">
            <a:spLocks noChangeArrowheads="1"/>
          </p:cNvSpPr>
          <p:nvPr/>
        </p:nvSpPr>
        <p:spPr bwMode="auto">
          <a:xfrm>
            <a:off x="899592" y="692696"/>
            <a:ext cx="4248472" cy="646331"/>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0"/>
              </a:spcBef>
            </a:pPr>
            <a:r>
              <a:rPr lang="zh-TW" altLang="en-US" sz="3600" b="1" cap="all" spc="-60" dirty="0">
                <a:ln/>
                <a:solidFill>
                  <a:schemeClr val="bg1"/>
                </a:solidFill>
                <a:latin typeface="Comic Sans MS" pitchFamily="66" charset="0"/>
                <a:ea typeface="Microsoft YaHei" pitchFamily="34" charset="-122"/>
                <a:cs typeface="+mj-cs"/>
              </a:rPr>
              <a:t>個案</a:t>
            </a:r>
            <a:r>
              <a:rPr lang="zh-TW" altLang="en-US" sz="3600" b="1" cap="all" spc="-60" dirty="0" smtClean="0">
                <a:ln/>
                <a:solidFill>
                  <a:schemeClr val="bg1"/>
                </a:solidFill>
                <a:latin typeface="Comic Sans MS" pitchFamily="66" charset="0"/>
                <a:ea typeface="Microsoft YaHei" pitchFamily="34" charset="-122"/>
                <a:cs typeface="+mj-cs"/>
              </a:rPr>
              <a:t>討論</a:t>
            </a:r>
            <a:endParaRPr lang="zh-CN" altLang="en-US" sz="3600" b="1" cap="all" spc="-60" dirty="0">
              <a:ln/>
              <a:solidFill>
                <a:schemeClr val="bg1"/>
              </a:solidFill>
              <a:latin typeface="Comic Sans MS" pitchFamily="66" charset="0"/>
              <a:ea typeface="Microsoft YaHei" pitchFamily="34" charset="-122"/>
              <a:cs typeface="+mj-cs"/>
            </a:endParaRPr>
          </a:p>
        </p:txBody>
      </p:sp>
    </p:spTree>
    <p:extLst>
      <p:ext uri="{BB962C8B-B14F-4D97-AF65-F5344CB8AC3E}">
        <p14:creationId xmlns:p14="http://schemas.microsoft.com/office/powerpoint/2010/main" val="156969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251520" y="1916831"/>
            <a:ext cx="8630427" cy="4503041"/>
          </a:xfrm>
          <a:solidFill>
            <a:schemeClr val="accent2">
              <a:lumMod val="40000"/>
              <a:lumOff val="60000"/>
            </a:schemeClr>
          </a:solidFill>
        </p:spPr>
        <p:txBody>
          <a:bodyPr vert="horz">
            <a:noAutofit/>
          </a:bodyPr>
          <a:lstStyle/>
          <a:p>
            <a:pPr algn="just">
              <a:lnSpc>
                <a:spcPts val="5000"/>
              </a:lnSpc>
            </a:pPr>
            <a:r>
              <a:rPr lang="zh-TW" altLang="en-US" sz="3200" b="0" dirty="0" smtClean="0"/>
              <a:t>Ｑ機關於</a:t>
            </a:r>
            <a:r>
              <a:rPr lang="en-US" altLang="zh-TW" sz="3200" b="0" dirty="0"/>
              <a:t>109</a:t>
            </a:r>
            <a:r>
              <a:rPr lang="zh-TW" altLang="en-US" sz="3200" b="0" dirty="0"/>
              <a:t>年</a:t>
            </a:r>
            <a:r>
              <a:rPr lang="en-US" altLang="zh-TW" sz="3200" b="0" dirty="0"/>
              <a:t>7</a:t>
            </a:r>
            <a:r>
              <a:rPr lang="zh-TW" altLang="en-US" sz="3200" b="0" dirty="0"/>
              <a:t>月</a:t>
            </a:r>
            <a:r>
              <a:rPr lang="en-US" altLang="zh-TW" sz="3200" b="0" dirty="0"/>
              <a:t>31</a:t>
            </a:r>
            <a:r>
              <a:rPr lang="zh-TW" altLang="en-US" sz="3200" b="0" dirty="0"/>
              <a:t>日發文通知陳情人，並依法追溯</a:t>
            </a:r>
            <a:r>
              <a:rPr lang="en-US" altLang="zh-TW" sz="3200" b="0" dirty="0" smtClean="0"/>
              <a:t>5</a:t>
            </a:r>
            <a:r>
              <a:rPr lang="zh-TW" altLang="en-US" sz="3200" b="0" dirty="0" smtClean="0"/>
              <a:t>年</a:t>
            </a:r>
            <a:r>
              <a:rPr lang="zh-TW" altLang="en-US" sz="3200" b="0" dirty="0"/>
              <a:t>（</a:t>
            </a:r>
            <a:r>
              <a:rPr lang="en-US" altLang="zh-TW" sz="3200" b="0" dirty="0"/>
              <a:t>104</a:t>
            </a:r>
            <a:r>
              <a:rPr lang="zh-TW" altLang="en-US" sz="3200" b="0" dirty="0"/>
              <a:t>年</a:t>
            </a:r>
            <a:r>
              <a:rPr lang="en-US" altLang="zh-TW" sz="3200" b="0" dirty="0"/>
              <a:t>7</a:t>
            </a:r>
            <a:r>
              <a:rPr lang="zh-TW" altLang="en-US" sz="3200" b="0" dirty="0"/>
              <a:t>月至</a:t>
            </a:r>
            <a:r>
              <a:rPr lang="en-US" altLang="zh-TW" sz="3200" b="0" dirty="0"/>
              <a:t>109</a:t>
            </a:r>
            <a:r>
              <a:rPr lang="zh-TW" altLang="en-US" sz="3200" b="0" dirty="0"/>
              <a:t>年</a:t>
            </a:r>
            <a:r>
              <a:rPr lang="en-US" altLang="zh-TW" sz="3200" b="0" dirty="0"/>
              <a:t>6</a:t>
            </a:r>
            <a:r>
              <a:rPr lang="zh-TW" altLang="en-US" sz="3200" b="0" dirty="0"/>
              <a:t>月）之使用補償</a:t>
            </a:r>
            <a:r>
              <a:rPr lang="zh-TW" altLang="en-US" sz="3200" b="0" dirty="0" smtClean="0"/>
              <a:t>金；惟</a:t>
            </a:r>
            <a:r>
              <a:rPr lang="zh-TW" altLang="en-US" sz="3200" b="0" dirty="0"/>
              <a:t>陳情人表示該土地及地上改良物於</a:t>
            </a:r>
            <a:r>
              <a:rPr lang="en-US" altLang="zh-TW" sz="3200" b="0" dirty="0"/>
              <a:t>108</a:t>
            </a:r>
            <a:r>
              <a:rPr lang="zh-TW" altLang="en-US" sz="3200" b="0" dirty="0"/>
              <a:t>年</a:t>
            </a:r>
            <a:r>
              <a:rPr lang="en-US" altLang="zh-TW" sz="3200" b="0" dirty="0"/>
              <a:t>7</a:t>
            </a:r>
            <a:r>
              <a:rPr lang="zh-TW" altLang="en-US" sz="3200" b="0" dirty="0"/>
              <a:t>月</a:t>
            </a:r>
            <a:r>
              <a:rPr lang="en-US" altLang="zh-TW" sz="3200" b="0" dirty="0"/>
              <a:t>24</a:t>
            </a:r>
            <a:r>
              <a:rPr lang="zh-TW" altLang="en-US" sz="3200" b="0" dirty="0"/>
              <a:t>日取得</a:t>
            </a:r>
            <a:r>
              <a:rPr lang="zh-TW" altLang="en-US" sz="3200" b="0" dirty="0" smtClean="0"/>
              <a:t>所有權，爰實際</a:t>
            </a:r>
            <a:r>
              <a:rPr lang="zh-TW" altLang="en-US" sz="3200" b="0" dirty="0"/>
              <a:t>占用時間未達五年，僅</a:t>
            </a:r>
            <a:r>
              <a:rPr lang="en-US" altLang="zh-TW" sz="3200" b="0" dirty="0"/>
              <a:t>1</a:t>
            </a:r>
            <a:r>
              <a:rPr lang="zh-TW" altLang="en-US" sz="3200" b="0" dirty="0"/>
              <a:t>年</a:t>
            </a:r>
            <a:r>
              <a:rPr lang="en-US" altLang="zh-TW" sz="3200" b="0" dirty="0"/>
              <a:t>3</a:t>
            </a:r>
            <a:r>
              <a:rPr lang="zh-TW" altLang="en-US" sz="3200" b="0" dirty="0"/>
              <a:t>個月，請求申訴使用</a:t>
            </a:r>
            <a:r>
              <a:rPr lang="zh-TW" altLang="en-US" sz="3200" b="0" dirty="0" smtClean="0"/>
              <a:t>補償金</a:t>
            </a:r>
            <a:r>
              <a:rPr lang="zh-TW" altLang="en-US" sz="3200" b="0" dirty="0"/>
              <a:t>予以實際核算使用期間</a:t>
            </a:r>
            <a:r>
              <a:rPr lang="zh-TW" altLang="en-US" sz="3200" b="0" dirty="0" smtClean="0"/>
              <a:t>。</a:t>
            </a:r>
            <a:r>
              <a:rPr lang="zh-TW" altLang="en-US" sz="3200" b="0" dirty="0"/>
              <a:t>該民眾之使用補償</a:t>
            </a:r>
            <a:r>
              <a:rPr lang="zh-TW" altLang="en-US" sz="3200" b="0" dirty="0" smtClean="0"/>
              <a:t>金究自</a:t>
            </a:r>
            <a:r>
              <a:rPr lang="zh-TW" altLang="en-US" sz="3200" b="0" dirty="0"/>
              <a:t>何年何月起</a:t>
            </a:r>
            <a:r>
              <a:rPr lang="zh-TW" altLang="en-US" sz="3200" b="0" dirty="0" smtClean="0"/>
              <a:t>算？</a:t>
            </a:r>
            <a:endParaRPr lang="en-US" altLang="zh-TW" sz="3200" b="1"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6724FE8-9185-4749-BF66-5C968326B4F8}" type="slidenum">
              <a:rPr lang="zh-TW" altLang="en-US" smtClean="0">
                <a:solidFill>
                  <a:schemeClr val="bg1"/>
                </a:solidFill>
              </a:rPr>
              <a:pPr/>
              <a:t>19</a:t>
            </a:fld>
            <a:endParaRPr lang="zh-TW" altLang="en-US" dirty="0">
              <a:solidFill>
                <a:schemeClr val="bg1"/>
              </a:solidFill>
            </a:endParaRPr>
          </a:p>
        </p:txBody>
      </p:sp>
      <p:sp>
        <p:nvSpPr>
          <p:cNvPr id="7" name="投影片編號版面配置區 4"/>
          <p:cNvSpPr txBox="1">
            <a:spLocks/>
          </p:cNvSpPr>
          <p:nvPr/>
        </p:nvSpPr>
        <p:spPr>
          <a:xfrm>
            <a:off x="8637643" y="6237311"/>
            <a:ext cx="488608" cy="365125"/>
          </a:xfrm>
          <a:prstGeom prst="rect">
            <a:avLst/>
          </a:prstGeom>
        </p:spPr>
        <p:txBody>
          <a:bodyPr vert="horz" lIns="91440" tIns="45720" rIns="91440" bIns="45720" rtlCol="0" anchor="ctr"/>
          <a:lstStyle>
            <a:defPPr>
              <a:defRPr lang="zh-TW"/>
            </a:defPPr>
            <a:lvl1pPr marL="0" algn="l" defTabSz="914400" rtl="0" eaLnBrk="1" latinLnBrk="0" hangingPunct="1">
              <a:defRPr sz="2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4FE8-9185-4749-BF66-5C968326B4F8}" type="slidenum">
              <a:rPr lang="zh-TW" altLang="en-US" sz="1800" b="0" smtClean="0">
                <a:solidFill>
                  <a:schemeClr val="tx1"/>
                </a:solidFill>
              </a:rPr>
              <a:pPr/>
              <a:t>19</a:t>
            </a:fld>
            <a:endParaRPr lang="zh-TW" altLang="en-US" sz="1800" b="0" dirty="0">
              <a:solidFill>
                <a:schemeClr val="tx1"/>
              </a:solidFill>
            </a:endParaRPr>
          </a:p>
        </p:txBody>
      </p:sp>
      <p:sp>
        <p:nvSpPr>
          <p:cNvPr id="8" name="Text Box 7"/>
          <p:cNvSpPr txBox="1">
            <a:spLocks noChangeArrowheads="1"/>
          </p:cNvSpPr>
          <p:nvPr/>
        </p:nvSpPr>
        <p:spPr bwMode="auto">
          <a:xfrm>
            <a:off x="899592" y="692696"/>
            <a:ext cx="4248472" cy="646331"/>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0"/>
              </a:spcBef>
            </a:pPr>
            <a:r>
              <a:rPr lang="zh-TW" altLang="en-US" sz="3600" b="1" cap="all" spc="-60" dirty="0">
                <a:ln/>
                <a:solidFill>
                  <a:schemeClr val="bg1"/>
                </a:solidFill>
                <a:latin typeface="Comic Sans MS" pitchFamily="66" charset="0"/>
                <a:ea typeface="Microsoft YaHei" pitchFamily="34" charset="-122"/>
                <a:cs typeface="+mj-cs"/>
              </a:rPr>
              <a:t>個案</a:t>
            </a:r>
            <a:r>
              <a:rPr lang="zh-TW" altLang="en-US" sz="3600" b="1" cap="all" spc="-60" dirty="0" smtClean="0">
                <a:ln/>
                <a:solidFill>
                  <a:schemeClr val="bg1"/>
                </a:solidFill>
                <a:latin typeface="Comic Sans MS" pitchFamily="66" charset="0"/>
                <a:ea typeface="Microsoft YaHei" pitchFamily="34" charset="-122"/>
                <a:cs typeface="+mj-cs"/>
              </a:rPr>
              <a:t>討論</a:t>
            </a:r>
            <a:endParaRPr lang="zh-CN" altLang="en-US" sz="3600" b="1" cap="all" spc="-60" dirty="0">
              <a:ln/>
              <a:solidFill>
                <a:schemeClr val="bg1"/>
              </a:solidFill>
              <a:latin typeface="Comic Sans MS" pitchFamily="66" charset="0"/>
              <a:ea typeface="Microsoft YaHei" pitchFamily="34" charset="-122"/>
              <a:cs typeface="+mj-cs"/>
            </a:endParaRPr>
          </a:p>
        </p:txBody>
      </p:sp>
    </p:spTree>
    <p:extLst>
      <p:ext uri="{BB962C8B-B14F-4D97-AF65-F5344CB8AC3E}">
        <p14:creationId xmlns:p14="http://schemas.microsoft.com/office/powerpoint/2010/main" val="4001697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980728"/>
            <a:ext cx="6840760" cy="1296144"/>
          </a:xfrm>
          <a:solidFill>
            <a:srgbClr val="FFC000"/>
          </a:solidFill>
        </p:spPr>
        <p:txBody>
          <a:bodyPr>
            <a:normAutofit/>
          </a:bodyPr>
          <a:lstStyle/>
          <a:p>
            <a:pPr algn="ctr"/>
            <a:r>
              <a:rPr lang="zh-TW" altLang="en-US" b="1" dirty="0" smtClean="0">
                <a:solidFill>
                  <a:schemeClr val="bg1"/>
                </a:solidFill>
              </a:rPr>
              <a:t>個人簡介</a:t>
            </a:r>
            <a:endParaRPr lang="zh-TW" altLang="en-US" b="1" dirty="0">
              <a:solidFill>
                <a:schemeClr val="bg1"/>
              </a:solidFill>
            </a:endParaRPr>
          </a:p>
        </p:txBody>
      </p:sp>
      <p:sp>
        <p:nvSpPr>
          <p:cNvPr id="3" name="內容版面配置區 2"/>
          <p:cNvSpPr>
            <a:spLocks noGrp="1"/>
          </p:cNvSpPr>
          <p:nvPr>
            <p:ph idx="1"/>
          </p:nvPr>
        </p:nvSpPr>
        <p:spPr>
          <a:xfrm>
            <a:off x="3203848" y="3284984"/>
            <a:ext cx="2736304" cy="2952328"/>
          </a:xfrm>
        </p:spPr>
        <p:txBody>
          <a:bodyPr>
            <a:noAutofit/>
          </a:bodyPr>
          <a:lstStyle/>
          <a:p>
            <a:pPr marL="457200" indent="-457200">
              <a:buAutoNum type="arabicPlain" startAt="2003"/>
            </a:pPr>
            <a:r>
              <a:rPr lang="zh-TW" altLang="en-US" sz="2400" dirty="0" smtClean="0"/>
              <a:t>    科員</a:t>
            </a:r>
            <a:endParaRPr lang="en-US" altLang="zh-TW" sz="2400" dirty="0" smtClean="0"/>
          </a:p>
          <a:p>
            <a:pPr marL="457200" indent="-457200"/>
            <a:r>
              <a:rPr lang="zh-TW" altLang="en-US" sz="2400" dirty="0" smtClean="0"/>
              <a:t>            專員</a:t>
            </a:r>
            <a:endParaRPr lang="en-US" altLang="zh-TW" sz="2400" dirty="0" smtClean="0"/>
          </a:p>
          <a:p>
            <a:r>
              <a:rPr lang="zh-TW" altLang="en-US" sz="2400" dirty="0" smtClean="0"/>
              <a:t>            視察</a:t>
            </a:r>
            <a:endParaRPr lang="en-US" altLang="zh-TW" sz="2400" dirty="0" smtClean="0"/>
          </a:p>
          <a:p>
            <a:r>
              <a:rPr lang="en-US" altLang="zh-TW" sz="2400" dirty="0" smtClean="0"/>
              <a:t>2022</a:t>
            </a:r>
            <a:r>
              <a:rPr lang="zh-TW" altLang="en-US" sz="2400" dirty="0" smtClean="0"/>
              <a:t>    科長</a:t>
            </a:r>
            <a:endParaRPr lang="en-US" altLang="zh-TW" sz="2400" dirty="0" smtClean="0"/>
          </a:p>
          <a:p>
            <a:r>
              <a:rPr lang="zh-TW" altLang="en-US" sz="2400" dirty="0" smtClean="0"/>
              <a:t>  </a:t>
            </a:r>
            <a:endParaRPr lang="zh-TW" altLang="en-US" sz="2400" dirty="0"/>
          </a:p>
        </p:txBody>
      </p:sp>
      <p:sp>
        <p:nvSpPr>
          <p:cNvPr id="4" name="頁尾版面配置區 3"/>
          <p:cNvSpPr>
            <a:spLocks noGrp="1"/>
          </p:cNvSpPr>
          <p:nvPr>
            <p:ph type="ftr" sz="quarter" idx="11"/>
          </p:nvPr>
        </p:nvSpPr>
        <p:spPr/>
        <p:txBody>
          <a:bodyPr/>
          <a:lstStyle/>
          <a:p>
            <a:endParaRPr lang="zh-TW" altLang="en-US"/>
          </a:p>
        </p:txBody>
      </p:sp>
      <p:cxnSp>
        <p:nvCxnSpPr>
          <p:cNvPr id="7" name="直線單箭頭接點 6"/>
          <p:cNvCxnSpPr/>
          <p:nvPr/>
        </p:nvCxnSpPr>
        <p:spPr>
          <a:xfrm>
            <a:off x="3635896" y="3717032"/>
            <a:ext cx="0"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內容版面配置區 2"/>
          <p:cNvSpPr txBox="1">
            <a:spLocks/>
          </p:cNvSpPr>
          <p:nvPr/>
        </p:nvSpPr>
        <p:spPr>
          <a:xfrm>
            <a:off x="683568" y="2492896"/>
            <a:ext cx="7620000" cy="6480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zh-TW" altLang="en-US" sz="2400" b="1" i="0" u="none" strike="noStrike" kern="1200" cap="none" spc="0" normalizeH="0" baseline="0" noProof="0" dirty="0" smtClean="0">
                <a:ln>
                  <a:noFill/>
                </a:ln>
                <a:solidFill>
                  <a:schemeClr val="tx1"/>
                </a:solidFill>
                <a:effectLst/>
                <a:uLnTx/>
                <a:uFillTx/>
                <a:latin typeface="+mn-lt"/>
                <a:ea typeface="+mn-ea"/>
                <a:cs typeface="+mn-cs"/>
              </a:rPr>
              <a:t>國立政治大學地政學系 </a:t>
            </a:r>
            <a:r>
              <a:rPr kumimoji="0" lang="en-US" altLang="zh-TW" sz="2400" b="1" i="0" u="none" strike="noStrike" kern="1200" cap="none" spc="0" normalizeH="0" baseline="0" noProof="0" dirty="0" smtClean="0">
                <a:ln>
                  <a:noFill/>
                </a:ln>
                <a:solidFill>
                  <a:schemeClr val="tx1"/>
                </a:solidFill>
                <a:effectLst/>
                <a:uLnTx/>
                <a:uFillTx/>
                <a:latin typeface="+mn-lt"/>
                <a:ea typeface="+mn-ea"/>
                <a:cs typeface="+mn-cs"/>
              </a:rPr>
              <a:t>.</a:t>
            </a:r>
            <a:r>
              <a:rPr kumimoji="0" lang="zh-TW" altLang="en-US" sz="2400" b="1" i="0" u="none" strike="noStrike" kern="1200" cap="none" spc="0" normalizeH="0" baseline="0" noProof="0" dirty="0" smtClean="0">
                <a:ln>
                  <a:noFill/>
                </a:ln>
                <a:solidFill>
                  <a:schemeClr val="tx1"/>
                </a:solidFill>
                <a:effectLst/>
                <a:uLnTx/>
                <a:uFillTx/>
                <a:latin typeface="+mn-lt"/>
                <a:ea typeface="+mn-ea"/>
                <a:cs typeface="+mn-cs"/>
              </a:rPr>
              <a:t> 地政學系碩士班．地政高考</a:t>
            </a:r>
            <a:endParaRPr kumimoji="0" lang="en-US" altLang="zh-TW"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版面配置區 10"/>
          <p:cNvSpPr>
            <a:spLocks noGrp="1"/>
          </p:cNvSpPr>
          <p:nvPr>
            <p:ph type="body" sz="half" idx="2"/>
          </p:nvPr>
        </p:nvSpPr>
        <p:spPr>
          <a:xfrm>
            <a:off x="539552" y="2348880"/>
            <a:ext cx="8208912" cy="1008112"/>
          </a:xfrm>
          <a:ln>
            <a:noFill/>
          </a:ln>
        </p:spPr>
        <p:txBody>
          <a:bodyPr>
            <a:noAutofit/>
          </a:bodyPr>
          <a:lstStyle/>
          <a:p>
            <a:pPr marL="712788" indent="-712788" algn="ctr">
              <a:lnSpc>
                <a:spcPts val="4200"/>
              </a:lnSpc>
            </a:pPr>
            <a:r>
              <a:rPr lang="zh-TW" altLang="en-US" sz="2800" dirty="0">
                <a:solidFill>
                  <a:srgbClr val="0070C0"/>
                </a:solidFill>
              </a:rPr>
              <a:t>肆、處理占用之</a:t>
            </a:r>
            <a:r>
              <a:rPr lang="zh-TW" altLang="en-US" sz="2800" dirty="0" smtClean="0">
                <a:solidFill>
                  <a:srgbClr val="0070C0"/>
                </a:solidFill>
              </a:rPr>
              <a:t>注意事項</a:t>
            </a:r>
            <a:endParaRPr lang="en-US" altLang="zh-TW" sz="2800" dirty="0" smtClean="0">
              <a:solidFill>
                <a:srgbClr val="0070C0"/>
              </a:solidFill>
            </a:endParaRPr>
          </a:p>
          <a:p>
            <a:pPr marL="712788" indent="-712788" algn="ctr">
              <a:lnSpc>
                <a:spcPts val="4200"/>
              </a:lnSpc>
            </a:pPr>
            <a:r>
              <a:rPr lang="en-US" altLang="zh-TW" sz="2800" dirty="0" smtClean="0">
                <a:solidFill>
                  <a:srgbClr val="0070C0"/>
                </a:solidFill>
              </a:rPr>
              <a:t>(</a:t>
            </a:r>
            <a:r>
              <a:rPr lang="zh-TW" altLang="en-US" sz="2800" dirty="0">
                <a:solidFill>
                  <a:srgbClr val="0070C0"/>
                </a:solidFill>
              </a:rPr>
              <a:t>含涉兩公約人權保障之社福措施說明</a:t>
            </a:r>
            <a:r>
              <a:rPr lang="en-US" altLang="zh-TW" sz="2800" dirty="0">
                <a:solidFill>
                  <a:srgbClr val="0070C0"/>
                </a:solidFill>
              </a:rPr>
              <a:t>)</a:t>
            </a:r>
          </a:p>
        </p:txBody>
      </p:sp>
      <p:sp>
        <p:nvSpPr>
          <p:cNvPr id="3" name="頁尾版面配置區 2"/>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1133699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692696"/>
            <a:ext cx="5791200" cy="651520"/>
          </a:xfrm>
          <a:solidFill>
            <a:srgbClr val="CCCCFF"/>
          </a:solidFill>
        </p:spPr>
        <p:txBody>
          <a:bodyPr vert="horz" lIns="91440" tIns="45720" rIns="91440" bIns="45720" rtlCol="0" anchor="b">
            <a:normAutofit/>
          </a:bodyPr>
          <a:lstStyle/>
          <a:p>
            <a:r>
              <a:rPr lang="zh-TW" altLang="zh-TW" dirty="0">
                <a:solidFill>
                  <a:srgbClr val="3333CC"/>
                </a:solidFill>
                <a:latin typeface="微軟正黑體" pitchFamily="34" charset="-120"/>
                <a:ea typeface="微軟正黑體" pitchFamily="34" charset="-120"/>
              </a:rPr>
              <a:t>經濟社會文化權利國際公約</a:t>
            </a:r>
            <a:endParaRPr lang="zh-TW" altLang="en-US" dirty="0">
              <a:solidFill>
                <a:srgbClr val="3333CC"/>
              </a:solidFill>
              <a:latin typeface="微軟正黑體" pitchFamily="34" charset="-120"/>
              <a:ea typeface="微軟正黑體" pitchFamily="34" charset="-120"/>
            </a:endParaRPr>
          </a:p>
        </p:txBody>
      </p:sp>
      <p:sp>
        <p:nvSpPr>
          <p:cNvPr id="3" name="直排文字版面配置區 2"/>
          <p:cNvSpPr>
            <a:spLocks noGrp="1"/>
          </p:cNvSpPr>
          <p:nvPr>
            <p:ph type="body" orient="vert" idx="1"/>
          </p:nvPr>
        </p:nvSpPr>
        <p:spPr>
          <a:xfrm>
            <a:off x="971600" y="1268760"/>
            <a:ext cx="7272808" cy="2186782"/>
          </a:xfrm>
        </p:spPr>
        <p:txBody>
          <a:bodyPr vert="horz">
            <a:noAutofit/>
          </a:bodyPr>
          <a:lstStyle/>
          <a:p>
            <a:pPr algn="just">
              <a:buNone/>
            </a:pPr>
            <a:r>
              <a:rPr lang="zh-TW" altLang="zh-TW" sz="2400" dirty="0" smtClean="0">
                <a:solidFill>
                  <a:srgbClr val="0070C0"/>
                </a:solidFill>
                <a:latin typeface="微軟正黑體" pitchFamily="34" charset="-120"/>
                <a:ea typeface="微軟正黑體" pitchFamily="34" charset="-120"/>
              </a:rPr>
              <a:t>第</a:t>
            </a:r>
            <a:r>
              <a:rPr lang="en-US" altLang="zh-TW" sz="2400" dirty="0">
                <a:solidFill>
                  <a:srgbClr val="0070C0"/>
                </a:solidFill>
                <a:latin typeface="微軟正黑體" pitchFamily="34" charset="-120"/>
                <a:ea typeface="微軟正黑體" pitchFamily="34" charset="-120"/>
              </a:rPr>
              <a:t>11</a:t>
            </a:r>
            <a:r>
              <a:rPr lang="zh-TW" altLang="zh-TW" sz="2400" dirty="0" smtClean="0">
                <a:solidFill>
                  <a:srgbClr val="0070C0"/>
                </a:solidFill>
                <a:latin typeface="微軟正黑體" pitchFamily="34" charset="-120"/>
                <a:ea typeface="微軟正黑體" pitchFamily="34" charset="-120"/>
              </a:rPr>
              <a:t>條</a:t>
            </a:r>
            <a:endParaRPr lang="en-US" altLang="zh-TW" sz="2400" dirty="0" smtClean="0">
              <a:solidFill>
                <a:srgbClr val="0070C0"/>
              </a:solidFill>
              <a:latin typeface="微軟正黑體" pitchFamily="34" charset="-120"/>
              <a:ea typeface="微軟正黑體" pitchFamily="34" charset="-120"/>
            </a:endParaRPr>
          </a:p>
          <a:p>
            <a:pPr algn="just">
              <a:spcBef>
                <a:spcPts val="0"/>
              </a:spcBef>
              <a:buNone/>
            </a:pPr>
            <a:r>
              <a:rPr lang="zh-TW" altLang="zh-TW" sz="2400" dirty="0" smtClean="0">
                <a:solidFill>
                  <a:srgbClr val="0070C0"/>
                </a:solidFill>
                <a:latin typeface="微軟正黑體" pitchFamily="34" charset="-120"/>
                <a:ea typeface="微軟正黑體" pitchFamily="34" charset="-120"/>
              </a:rPr>
              <a:t>本</a:t>
            </a:r>
            <a:r>
              <a:rPr lang="zh-TW" altLang="zh-TW" sz="2400" dirty="0">
                <a:solidFill>
                  <a:srgbClr val="0070C0"/>
                </a:solidFill>
                <a:latin typeface="微軟正黑體" pitchFamily="34" charset="-120"/>
                <a:ea typeface="微軟正黑體" pitchFamily="34" charset="-120"/>
              </a:rPr>
              <a:t>公約締約國確認人人有權享受其本人及家屬所需之適當生活程度，包括適當之衣食住及不斷改善之生活</a:t>
            </a:r>
            <a:r>
              <a:rPr lang="zh-TW" altLang="zh-TW" sz="2400" dirty="0" smtClean="0">
                <a:solidFill>
                  <a:srgbClr val="0070C0"/>
                </a:solidFill>
                <a:latin typeface="微軟正黑體" pitchFamily="34" charset="-120"/>
                <a:ea typeface="微軟正黑體" pitchFamily="34" charset="-120"/>
              </a:rPr>
              <a:t>環境</a:t>
            </a:r>
            <a:r>
              <a:rPr lang="zh-TW" altLang="en-US" sz="2400" dirty="0" smtClean="0">
                <a:solidFill>
                  <a:srgbClr val="0070C0"/>
                </a:solidFill>
                <a:latin typeface="微軟正黑體" pitchFamily="34" charset="-120"/>
                <a:ea typeface="微軟正黑體" pitchFamily="34" charset="-120"/>
              </a:rPr>
              <a:t>。</a:t>
            </a:r>
            <a:endParaRPr lang="en-US" altLang="zh-TW" sz="2400" dirty="0" smtClean="0">
              <a:solidFill>
                <a:srgbClr val="0070C0"/>
              </a:solidFill>
              <a:latin typeface="微軟正黑體" pitchFamily="34" charset="-120"/>
              <a:ea typeface="微軟正黑體" pitchFamily="34" charset="-120"/>
            </a:endParaRPr>
          </a:p>
          <a:p>
            <a:pPr algn="just"/>
            <a:endParaRPr lang="zh-TW" altLang="en-US" sz="2400" dirty="0">
              <a:solidFill>
                <a:srgbClr val="0070C0"/>
              </a:solidFill>
              <a:latin typeface="微軟正黑體" pitchFamily="34" charset="-120"/>
              <a:ea typeface="微軟正黑體" pitchFamily="34" charset="-120"/>
            </a:endParaRPr>
          </a:p>
        </p:txBody>
      </p:sp>
      <p:sp>
        <p:nvSpPr>
          <p:cNvPr id="4" name="頁尾版面配置區 3"/>
          <p:cNvSpPr>
            <a:spLocks noGrp="1"/>
          </p:cNvSpPr>
          <p:nvPr>
            <p:ph type="ftr" sz="quarter" idx="11"/>
          </p:nvPr>
        </p:nvSpPr>
        <p:spPr/>
        <p:txBody>
          <a:bodyPr/>
          <a:lstStyle/>
          <a:p>
            <a:endParaRPr lang="zh-TW" altLang="en-US">
              <a:latin typeface="微軟正黑體" pitchFamily="34" charset="-120"/>
              <a:ea typeface="微軟正黑體" pitchFamily="34" charset="-120"/>
            </a:endParaRPr>
          </a:p>
        </p:txBody>
      </p:sp>
      <p:sp>
        <p:nvSpPr>
          <p:cNvPr id="6" name="標題 1"/>
          <p:cNvSpPr txBox="1">
            <a:spLocks/>
          </p:cNvSpPr>
          <p:nvPr/>
        </p:nvSpPr>
        <p:spPr>
          <a:xfrm>
            <a:off x="1043608" y="3140967"/>
            <a:ext cx="5791200" cy="641419"/>
          </a:xfrm>
          <a:prstGeom prst="rect">
            <a:avLst/>
          </a:prstGeom>
          <a:solidFill>
            <a:srgbClr val="CCCCFF"/>
          </a:solidFill>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zh-TW" altLang="en-US" dirty="0" smtClean="0">
                <a:solidFill>
                  <a:srgbClr val="3333CC"/>
                </a:solidFill>
                <a:latin typeface="微軟正黑體" pitchFamily="34" charset="-120"/>
                <a:ea typeface="微軟正黑體" pitchFamily="34" charset="-120"/>
              </a:rPr>
              <a:t>公民與政治權利國際公約</a:t>
            </a:r>
            <a:endParaRPr lang="zh-TW" altLang="en-US" dirty="0">
              <a:solidFill>
                <a:srgbClr val="3333CC"/>
              </a:solidFill>
              <a:latin typeface="微軟正黑體" pitchFamily="34" charset="-120"/>
              <a:ea typeface="微軟正黑體" pitchFamily="34" charset="-120"/>
            </a:endParaRPr>
          </a:p>
        </p:txBody>
      </p:sp>
      <p:sp>
        <p:nvSpPr>
          <p:cNvPr id="7" name="直排文字版面配置區 2"/>
          <p:cNvSpPr txBox="1">
            <a:spLocks/>
          </p:cNvSpPr>
          <p:nvPr/>
        </p:nvSpPr>
        <p:spPr>
          <a:xfrm>
            <a:off x="1043608" y="3717032"/>
            <a:ext cx="7134729" cy="1914351"/>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zh-TW" altLang="en-US" sz="2400" dirty="0" smtClean="0">
                <a:solidFill>
                  <a:srgbClr val="0070C0"/>
                </a:solidFill>
                <a:latin typeface="微軟正黑體" pitchFamily="34" charset="-120"/>
                <a:ea typeface="微軟正黑體" pitchFamily="34" charset="-120"/>
              </a:rPr>
              <a:t>第</a:t>
            </a:r>
            <a:r>
              <a:rPr lang="en-US" altLang="zh-TW" sz="2400" dirty="0" smtClean="0">
                <a:solidFill>
                  <a:srgbClr val="0070C0"/>
                </a:solidFill>
                <a:latin typeface="微軟正黑體" pitchFamily="34" charset="-120"/>
                <a:ea typeface="微軟正黑體" pitchFamily="34" charset="-120"/>
              </a:rPr>
              <a:t>17</a:t>
            </a:r>
            <a:r>
              <a:rPr lang="zh-TW" altLang="en-US" sz="2400" dirty="0" smtClean="0">
                <a:solidFill>
                  <a:srgbClr val="0070C0"/>
                </a:solidFill>
                <a:latin typeface="微軟正黑體" pitchFamily="34" charset="-120"/>
                <a:ea typeface="微軟正黑體" pitchFamily="34" charset="-120"/>
              </a:rPr>
              <a:t>條</a:t>
            </a:r>
            <a:endParaRPr lang="en-US" altLang="zh-TW" sz="2400" dirty="0" smtClean="0">
              <a:solidFill>
                <a:srgbClr val="0070C0"/>
              </a:solidFill>
              <a:latin typeface="微軟正黑體" pitchFamily="34" charset="-120"/>
              <a:ea typeface="微軟正黑體" pitchFamily="34" charset="-120"/>
            </a:endParaRPr>
          </a:p>
          <a:p>
            <a:pPr algn="just">
              <a:spcBef>
                <a:spcPts val="0"/>
              </a:spcBef>
            </a:pPr>
            <a:r>
              <a:rPr lang="zh-TW" altLang="en-US" sz="2400" dirty="0" smtClean="0">
                <a:solidFill>
                  <a:srgbClr val="0070C0"/>
                </a:solidFill>
                <a:latin typeface="微軟正黑體" pitchFamily="34" charset="-120"/>
                <a:ea typeface="微軟正黑體" pitchFamily="34" charset="-120"/>
              </a:rPr>
              <a:t>任何人之私生活、家庭、住宅或通信，不得無理或非法侵擾，其名譽及信用，亦不得非法破壞。對於此種侵擾或破壞，人人有受法律保護之權利。</a:t>
            </a:r>
            <a:endParaRPr lang="zh-TW" altLang="en-US" sz="2400" dirty="0">
              <a:solidFill>
                <a:srgbClr val="0070C0"/>
              </a:solidFill>
              <a:latin typeface="微軟正黑體" pitchFamily="34" charset="-120"/>
              <a:ea typeface="微軟正黑體" pitchFamily="34" charset="-120"/>
            </a:endParaRPr>
          </a:p>
        </p:txBody>
      </p:sp>
      <p:sp>
        <p:nvSpPr>
          <p:cNvPr id="8" name="文字方塊 7"/>
          <p:cNvSpPr txBox="1"/>
          <p:nvPr/>
        </p:nvSpPr>
        <p:spPr>
          <a:xfrm>
            <a:off x="614528" y="5816049"/>
            <a:ext cx="7992888" cy="369332"/>
          </a:xfrm>
          <a:prstGeom prst="rect">
            <a:avLst/>
          </a:prstGeom>
          <a:solidFill>
            <a:schemeClr val="bg2">
              <a:lumMod val="20000"/>
              <a:lumOff val="80000"/>
            </a:schemeClr>
          </a:solidFill>
        </p:spPr>
        <p:txBody>
          <a:bodyPr wrap="square" rtlCol="0">
            <a:spAutoFit/>
          </a:bodyPr>
          <a:lstStyle/>
          <a:p>
            <a:r>
              <a:rPr lang="zh-TW" altLang="en-US" dirty="0" smtClean="0">
                <a:latin typeface="微軟正黑體" pitchFamily="34" charset="-120"/>
                <a:ea typeface="微軟正黑體" pitchFamily="34" charset="-120"/>
              </a:rPr>
              <a:t>詳見</a:t>
            </a:r>
            <a:r>
              <a:rPr lang="zh-TW" altLang="en-US" b="1" dirty="0" smtClean="0">
                <a:latin typeface="微軟正黑體" pitchFamily="34" charset="-120"/>
                <a:ea typeface="微軟正黑體" pitchFamily="34" charset="-120"/>
              </a:rPr>
              <a:t>法務部人權大步走網站</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兩公約相關規定及研究</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兩公約一般性意見及準則</a:t>
            </a:r>
            <a:endParaRPr lang="zh-TW" altLang="en-US" dirty="0">
              <a:latin typeface="微軟正黑體" pitchFamily="34" charset="-120"/>
              <a:ea typeface="微軟正黑體" pitchFamily="34" charset="-120"/>
            </a:endParaRPr>
          </a:p>
        </p:txBody>
      </p:sp>
      <p:sp>
        <p:nvSpPr>
          <p:cNvPr id="9" name="矩形 8"/>
          <p:cNvSpPr/>
          <p:nvPr/>
        </p:nvSpPr>
        <p:spPr>
          <a:xfrm>
            <a:off x="614528" y="5446717"/>
            <a:ext cx="2492990" cy="369332"/>
          </a:xfrm>
          <a:prstGeom prst="rect">
            <a:avLst/>
          </a:prstGeom>
          <a:solidFill>
            <a:schemeClr val="bg2">
              <a:lumMod val="20000"/>
              <a:lumOff val="80000"/>
            </a:schemeClr>
          </a:solidFill>
        </p:spPr>
        <p:txBody>
          <a:bodyPr wrap="none">
            <a:spAutoFit/>
          </a:bodyPr>
          <a:lstStyle/>
          <a:p>
            <a:r>
              <a:rPr lang="zh-TW" altLang="en-US" b="1" dirty="0">
                <a:solidFill>
                  <a:schemeClr val="accent3">
                    <a:lumMod val="50000"/>
                  </a:schemeClr>
                </a:solidFill>
                <a:latin typeface="微軟正黑體" pitchFamily="34" charset="-120"/>
                <a:ea typeface="微軟正黑體" pitchFamily="34" charset="-120"/>
              </a:rPr>
              <a:t>「適足住房與土地權」</a:t>
            </a:r>
            <a:endParaRPr lang="zh-TW" altLang="en-US" b="1" dirty="0">
              <a:latin typeface="微軟正黑體" pitchFamily="34" charset="-120"/>
              <a:ea typeface="微軟正黑體" pitchFamily="34" charset="-120"/>
            </a:endParaRPr>
          </a:p>
        </p:txBody>
      </p:sp>
      <p:sp>
        <p:nvSpPr>
          <p:cNvPr id="10" name="投影片編號版面配置區 4"/>
          <p:cNvSpPr>
            <a:spLocks noGrp="1"/>
          </p:cNvSpPr>
          <p:nvPr>
            <p:ph type="sldNum" sz="quarter" idx="12"/>
          </p:nvPr>
        </p:nvSpPr>
        <p:spPr>
          <a:xfrm>
            <a:off x="8640934" y="6299052"/>
            <a:ext cx="488608" cy="365125"/>
          </a:xfrm>
        </p:spPr>
        <p:txBody>
          <a:bodyPr/>
          <a:lstStyle/>
          <a:p>
            <a:fld id="{46724FE8-9185-4749-BF66-5C968326B4F8}" type="slidenum">
              <a:rPr lang="zh-TW" altLang="en-US" sz="1800" b="0">
                <a:solidFill>
                  <a:schemeClr val="tx1"/>
                </a:solidFill>
              </a:rPr>
              <a:pPr/>
              <a:t>21</a:t>
            </a:fld>
            <a:endParaRPr lang="zh-TW" altLang="en-US" sz="1800" b="0" dirty="0">
              <a:solidFill>
                <a:schemeClr val="tx1"/>
              </a:solidFill>
            </a:endParaRPr>
          </a:p>
        </p:txBody>
      </p:sp>
      <p:sp>
        <p:nvSpPr>
          <p:cNvPr id="11" name="CustomShape 3"/>
          <p:cNvSpPr/>
          <p:nvPr/>
        </p:nvSpPr>
        <p:spPr>
          <a:xfrm rot="5400000" flipH="1">
            <a:off x="-1369043" y="1917723"/>
            <a:ext cx="3585920" cy="847834"/>
          </a:xfrm>
          <a:prstGeom prst="triangle">
            <a:avLst>
              <a:gd name="adj" fmla="val 50000"/>
            </a:avLst>
          </a:prstGeom>
          <a:solidFill>
            <a:srgbClr val="CCFF99"/>
          </a:solidFill>
          <a:ln>
            <a:noFill/>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242174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zh-TW" alt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33" t="10515" r="34409" b="27505"/>
          <a:stretch/>
        </p:blipFill>
        <p:spPr bwMode="auto">
          <a:xfrm>
            <a:off x="798286" y="548680"/>
            <a:ext cx="6344298" cy="565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153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圓角矩形 9"/>
          <p:cNvSpPr/>
          <p:nvPr/>
        </p:nvSpPr>
        <p:spPr>
          <a:xfrm>
            <a:off x="1115616" y="3674760"/>
            <a:ext cx="6912768" cy="1503412"/>
          </a:xfrm>
          <a:prstGeom prst="roundRect">
            <a:avLst/>
          </a:prstGeom>
          <a:noFill/>
          <a:ln w="38100">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rgbClr val="00B050"/>
                </a:solidFill>
                <a:latin typeface="微軟正黑體" pitchFamily="34" charset="-120"/>
                <a:ea typeface="微軟正黑體" pitchFamily="34" charset="-120"/>
              </a:rPr>
              <a:t>「</a:t>
            </a:r>
            <a:r>
              <a:rPr lang="zh-TW" altLang="en-US" sz="2800" b="1" dirty="0">
                <a:solidFill>
                  <a:srgbClr val="00B050"/>
                </a:solidFill>
                <a:latin typeface="微軟正黑體" pitchFamily="34" charset="-120"/>
                <a:ea typeface="微軟正黑體" pitchFamily="34" charset="-120"/>
              </a:rPr>
              <a:t>財產權」凌駕於「適足住房與土地權」</a:t>
            </a:r>
            <a:endParaRPr lang="en-US" altLang="zh-TW" sz="2800" b="1" dirty="0">
              <a:solidFill>
                <a:srgbClr val="00B050"/>
              </a:solidFill>
              <a:latin typeface="微軟正黑體" pitchFamily="34" charset="-120"/>
              <a:ea typeface="微軟正黑體" pitchFamily="34" charset="-120"/>
            </a:endParaRPr>
          </a:p>
          <a:p>
            <a:pPr algn="ctr"/>
            <a:r>
              <a:rPr lang="zh-TW" altLang="en-US" sz="2800" b="1" dirty="0">
                <a:solidFill>
                  <a:srgbClr val="00B050"/>
                </a:solidFill>
                <a:latin typeface="微軟正黑體" pitchFamily="34" charset="-120"/>
                <a:ea typeface="微軟正黑體" pitchFamily="34" charset="-120"/>
              </a:rPr>
              <a:t>對非正規住居者提起</a:t>
            </a:r>
            <a:r>
              <a:rPr lang="zh-TW" altLang="en-US" sz="2800" b="1" dirty="0" smtClean="0">
                <a:solidFill>
                  <a:srgbClr val="00B050"/>
                </a:solidFill>
                <a:latin typeface="微軟正黑體" pitchFamily="34" charset="-120"/>
                <a:ea typeface="微軟正黑體" pitchFamily="34" charset="-120"/>
              </a:rPr>
              <a:t>民事訴訟</a:t>
            </a:r>
            <a:endParaRPr lang="zh-TW" altLang="en-US" sz="2800" b="1" dirty="0">
              <a:solidFill>
                <a:srgbClr val="00B050"/>
              </a:solidFill>
            </a:endParaRPr>
          </a:p>
        </p:txBody>
      </p:sp>
      <p:sp>
        <p:nvSpPr>
          <p:cNvPr id="2" name="標題 1"/>
          <p:cNvSpPr>
            <a:spLocks noGrp="1"/>
          </p:cNvSpPr>
          <p:nvPr>
            <p:ph type="title"/>
          </p:nvPr>
        </p:nvSpPr>
        <p:spPr>
          <a:xfrm>
            <a:off x="822412" y="548680"/>
            <a:ext cx="7499176" cy="795536"/>
          </a:xfrm>
          <a:solidFill>
            <a:srgbClr val="009999"/>
          </a:solidFill>
        </p:spPr>
        <p:txBody>
          <a:bodyPr/>
          <a:lstStyle/>
          <a:p>
            <a:pPr algn="ctr"/>
            <a:r>
              <a:rPr lang="zh-TW" altLang="en-US" dirty="0" smtClean="0">
                <a:solidFill>
                  <a:schemeClr val="bg1"/>
                </a:solidFill>
                <a:latin typeface="微軟正黑體" pitchFamily="34" charset="-120"/>
                <a:ea typeface="微軟正黑體" pitchFamily="34" charset="-120"/>
              </a:rPr>
              <a:t>兩公約</a:t>
            </a:r>
            <a:r>
              <a:rPr lang="en-US" altLang="zh-TW" dirty="0" smtClean="0">
                <a:solidFill>
                  <a:schemeClr val="bg1"/>
                </a:solidFill>
                <a:latin typeface="微軟正黑體" pitchFamily="34" charset="-120"/>
                <a:ea typeface="微軟正黑體" pitchFamily="34" charset="-120"/>
              </a:rPr>
              <a:t>V.S.</a:t>
            </a:r>
            <a:r>
              <a:rPr lang="zh-TW" altLang="en-US" dirty="0" smtClean="0">
                <a:solidFill>
                  <a:schemeClr val="bg1"/>
                </a:solidFill>
                <a:latin typeface="微軟正黑體" pitchFamily="34" charset="-120"/>
                <a:ea typeface="微軟正黑體" pitchFamily="34" charset="-120"/>
              </a:rPr>
              <a:t>國有不動產被占用</a:t>
            </a:r>
            <a:endParaRPr lang="zh-TW" altLang="en-US" dirty="0">
              <a:solidFill>
                <a:schemeClr val="bg1"/>
              </a:solidFill>
              <a:latin typeface="微軟正黑體" pitchFamily="34" charset="-120"/>
              <a:ea typeface="微軟正黑體" pitchFamily="34" charset="-120"/>
            </a:endParaRPr>
          </a:p>
        </p:txBody>
      </p:sp>
      <p:sp>
        <p:nvSpPr>
          <p:cNvPr id="3" name="直排文字版面配置區 2"/>
          <p:cNvSpPr>
            <a:spLocks noGrp="1"/>
          </p:cNvSpPr>
          <p:nvPr>
            <p:ph type="body" orient="vert" idx="1"/>
          </p:nvPr>
        </p:nvSpPr>
        <p:spPr>
          <a:xfrm>
            <a:off x="473968" y="1349152"/>
            <a:ext cx="8196064" cy="1399468"/>
          </a:xfrm>
        </p:spPr>
        <p:txBody>
          <a:bodyPr vert="horz">
            <a:normAutofit/>
          </a:bodyPr>
          <a:lstStyle/>
          <a:p>
            <a:pPr algn="ctr"/>
            <a:r>
              <a:rPr lang="zh-TW" altLang="en-US" sz="2800" dirty="0">
                <a:solidFill>
                  <a:srgbClr val="002060"/>
                </a:solidFill>
                <a:latin typeface="微軟正黑體" pitchFamily="34" charset="-120"/>
                <a:ea typeface="微軟正黑體" pitchFamily="34" charset="-120"/>
              </a:rPr>
              <a:t>兩</a:t>
            </a:r>
            <a:r>
              <a:rPr lang="zh-TW" altLang="en-US" sz="2800" dirty="0" smtClean="0">
                <a:solidFill>
                  <a:srgbClr val="002060"/>
                </a:solidFill>
                <a:latin typeface="微軟正黑體" pitchFamily="34" charset="-120"/>
                <a:ea typeface="微軟正黑體" pitchFamily="34" charset="-120"/>
              </a:rPr>
              <a:t>公約國家報告國際審查會議結論性意見及建議</a:t>
            </a:r>
            <a:endParaRPr lang="en-US" altLang="zh-TW" sz="2800" dirty="0" smtClean="0">
              <a:solidFill>
                <a:srgbClr val="002060"/>
              </a:solidFill>
              <a:latin typeface="微軟正黑體" pitchFamily="34" charset="-120"/>
              <a:ea typeface="微軟正黑體" pitchFamily="34" charset="-120"/>
            </a:endParaRPr>
          </a:p>
          <a:p>
            <a:pPr algn="ctr"/>
            <a:r>
              <a:rPr lang="zh-TW" altLang="en-US" sz="2800" dirty="0" smtClean="0">
                <a:solidFill>
                  <a:srgbClr val="002060"/>
                </a:solidFill>
                <a:latin typeface="微軟正黑體" pitchFamily="34" charset="-120"/>
                <a:ea typeface="微軟正黑體" pitchFamily="34" charset="-120"/>
              </a:rPr>
              <a:t>［非</a:t>
            </a:r>
            <a:r>
              <a:rPr lang="zh-TW" altLang="en-US" sz="2800" dirty="0">
                <a:solidFill>
                  <a:srgbClr val="002060"/>
                </a:solidFill>
                <a:latin typeface="微軟正黑體" pitchFamily="34" charset="-120"/>
                <a:ea typeface="微軟正黑體" pitchFamily="34" charset="-120"/>
              </a:rPr>
              <a:t>正規住居者的住房權依國際人權標準受到</a:t>
            </a:r>
            <a:r>
              <a:rPr lang="zh-TW" altLang="en-US" sz="2800" dirty="0" smtClean="0">
                <a:solidFill>
                  <a:srgbClr val="002060"/>
                </a:solidFill>
                <a:latin typeface="微軟正黑體" pitchFamily="34" charset="-120"/>
                <a:ea typeface="微軟正黑體" pitchFamily="34" charset="-120"/>
              </a:rPr>
              <a:t>尊重］</a:t>
            </a:r>
            <a:endParaRPr lang="en-US" altLang="zh-TW" sz="2800" dirty="0">
              <a:solidFill>
                <a:srgbClr val="002060"/>
              </a:solidFill>
              <a:latin typeface="微軟正黑體" pitchFamily="34" charset="-120"/>
              <a:ea typeface="微軟正黑體" pitchFamily="34" charset="-120"/>
            </a:endParaRPr>
          </a:p>
          <a:p>
            <a:pPr algn="just"/>
            <a:endParaRPr lang="en-US" altLang="zh-TW" sz="2800" u="sng" dirty="0" smtClean="0">
              <a:solidFill>
                <a:srgbClr val="002060"/>
              </a:solidFill>
              <a:latin typeface="微軟正黑體" pitchFamily="34" charset="-120"/>
              <a:ea typeface="微軟正黑體" pitchFamily="34" charset="-120"/>
            </a:endParaRPr>
          </a:p>
          <a:p>
            <a:pPr algn="ctr"/>
            <a:endParaRPr lang="en-US" altLang="zh-TW" sz="2800" u="sng" dirty="0" smtClean="0">
              <a:solidFill>
                <a:srgbClr val="002060"/>
              </a:solidFill>
              <a:latin typeface="微軟正黑體" pitchFamily="34" charset="-120"/>
              <a:ea typeface="微軟正黑體" pitchFamily="34" charset="-120"/>
            </a:endParaRPr>
          </a:p>
        </p:txBody>
      </p:sp>
      <p:sp>
        <p:nvSpPr>
          <p:cNvPr id="4" name="頁尾版面配置區 3"/>
          <p:cNvSpPr>
            <a:spLocks noGrp="1"/>
          </p:cNvSpPr>
          <p:nvPr>
            <p:ph type="ftr" sz="quarter" idx="11"/>
          </p:nvPr>
        </p:nvSpPr>
        <p:spPr/>
        <p:txBody>
          <a:bodyPr/>
          <a:lstStyle/>
          <a:p>
            <a:endParaRPr lang="zh-TW" altLang="en-US"/>
          </a:p>
        </p:txBody>
      </p:sp>
      <p:sp>
        <p:nvSpPr>
          <p:cNvPr id="6" name="投影片編號版面配置區 4"/>
          <p:cNvSpPr>
            <a:spLocks noGrp="1"/>
          </p:cNvSpPr>
          <p:nvPr>
            <p:ph type="sldNum" sz="quarter" idx="12"/>
          </p:nvPr>
        </p:nvSpPr>
        <p:spPr>
          <a:xfrm>
            <a:off x="8640934" y="6299052"/>
            <a:ext cx="488608" cy="365125"/>
          </a:xfrm>
        </p:spPr>
        <p:txBody>
          <a:bodyPr/>
          <a:lstStyle/>
          <a:p>
            <a:fld id="{46724FE8-9185-4749-BF66-5C968326B4F8}" type="slidenum">
              <a:rPr lang="zh-TW" altLang="en-US" sz="1800" b="0">
                <a:solidFill>
                  <a:schemeClr val="tx1"/>
                </a:solidFill>
              </a:rPr>
              <a:pPr/>
              <a:t>23</a:t>
            </a:fld>
            <a:endParaRPr lang="zh-TW" altLang="en-US" sz="1800" b="0" dirty="0">
              <a:solidFill>
                <a:schemeClr val="tx1"/>
              </a:solidFill>
            </a:endParaRPr>
          </a:p>
        </p:txBody>
      </p:sp>
      <p:pic>
        <p:nvPicPr>
          <p:cNvPr id="7" name="圖片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29" b="99925" l="1816" r="99138">
                        <a14:backgroundMark x1="40490" y1="6992" x2="55424" y2="6842"/>
                        <a14:backgroundMark x1="35315" y1="2556" x2="37449" y2="2556"/>
                        <a14:backgroundMark x1="27826" y1="5564" x2="28007" y2="8195"/>
                        <a14:backgroundMark x1="25420" y1="13083" x2="23513" y2="26241"/>
                        <a14:backgroundMark x1="23922" y1="35489" x2="24376" y2="41805"/>
                        <a14:backgroundMark x1="86972" y1="63158" x2="89333" y2="79549"/>
                        <a14:backgroundMark x1="25057" y1="71955" x2="20472" y2="80526"/>
                        <a14:backgroundMark x1="15615" y1="49398" x2="24875" y2="49549"/>
                        <a14:backgroundMark x1="14843" y1="49398" x2="15706" y2="49549"/>
                        <a14:backgroundMark x1="20472" y1="84586" x2="20472" y2="84586"/>
                        <a14:backgroundMark x1="89151" y1="91729" x2="89151" y2="91729"/>
                        <a14:backgroundMark x1="10304" y1="96090" x2="10304" y2="96090"/>
                      </a14:backgroundRemoval>
                    </a14:imgEffect>
                    <a14:imgEffect>
                      <a14:sharpenSoften amount="50000"/>
                    </a14:imgEffect>
                  </a14:imgLayer>
                </a14:imgProps>
              </a:ext>
              <a:ext uri="{28A0092B-C50C-407E-A947-70E740481C1C}">
                <a14:useLocalDpi xmlns:a14="http://schemas.microsoft.com/office/drawing/2010/main" val="0"/>
              </a:ext>
            </a:extLst>
          </a:blip>
          <a:srcRect l="4704" t="990" r="1428"/>
          <a:stretch/>
        </p:blipFill>
        <p:spPr>
          <a:xfrm>
            <a:off x="3617217" y="2748620"/>
            <a:ext cx="1568525" cy="792088"/>
          </a:xfrm>
          <a:prstGeom prst="rect">
            <a:avLst/>
          </a:prstGeom>
        </p:spPr>
      </p:pic>
      <p:sp>
        <p:nvSpPr>
          <p:cNvPr id="9" name="向下箭號 8"/>
          <p:cNvSpPr/>
          <p:nvPr/>
        </p:nvSpPr>
        <p:spPr>
          <a:xfrm rot="10800000">
            <a:off x="4096122" y="5192112"/>
            <a:ext cx="648072" cy="43204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1907704" y="5624161"/>
            <a:ext cx="5024908" cy="769441"/>
          </a:xfrm>
          <a:prstGeom prst="rect">
            <a:avLst/>
          </a:prstGeom>
          <a:noFill/>
        </p:spPr>
        <p:txBody>
          <a:bodyPr wrap="square" rtlCol="0">
            <a:spAutoFit/>
          </a:bodyPr>
          <a:lstStyle/>
          <a:p>
            <a:pPr algn="ctr"/>
            <a:r>
              <a:rPr lang="zh-TW" altLang="en-US" sz="4400" b="1" dirty="0">
                <a:solidFill>
                  <a:srgbClr val="0070C0"/>
                </a:solidFill>
                <a:effectLst>
                  <a:outerShdw blurRad="38100" dist="38100" dir="2700000" algn="tl">
                    <a:srgbClr val="000000">
                      <a:alpha val="43137"/>
                    </a:srgbClr>
                  </a:outerShdw>
                </a:effectLst>
              </a:rPr>
              <a:t>建議重新檢視</a:t>
            </a:r>
          </a:p>
        </p:txBody>
      </p:sp>
      <p:sp>
        <p:nvSpPr>
          <p:cNvPr id="12" name="文字方塊 11"/>
          <p:cNvSpPr txBox="1"/>
          <p:nvPr/>
        </p:nvSpPr>
        <p:spPr>
          <a:xfrm>
            <a:off x="413538" y="3212976"/>
            <a:ext cx="1404156" cy="2215991"/>
          </a:xfrm>
          <a:prstGeom prst="rect">
            <a:avLst/>
          </a:prstGeom>
          <a:noFill/>
          <a:ln>
            <a:solidFill>
              <a:schemeClr val="accent1">
                <a:alpha val="45000"/>
              </a:schemeClr>
            </a:solidFill>
          </a:ln>
        </p:spPr>
        <p:txBody>
          <a:bodyPr wrap="square" rtlCol="0">
            <a:spAutoFit/>
          </a:bodyPr>
          <a:lstStyle/>
          <a:p>
            <a:r>
              <a:rPr lang="en-US" altLang="zh-TW" sz="13800" b="1" dirty="0">
                <a:solidFill>
                  <a:srgbClr val="FF0000"/>
                </a:solidFill>
                <a:latin typeface="Arial Rounded MT Bold"/>
                <a:ea typeface="微軟正黑體" pitchFamily="34" charset="-120"/>
              </a:rPr>
              <a:t>X</a:t>
            </a:r>
            <a:endParaRPr lang="zh-TW" altLang="en-US" sz="13800" dirty="0">
              <a:solidFill>
                <a:srgbClr val="FF0000"/>
              </a:solidFill>
            </a:endParaRPr>
          </a:p>
        </p:txBody>
      </p:sp>
    </p:spTree>
    <p:extLst>
      <p:ext uri="{BB962C8B-B14F-4D97-AF65-F5344CB8AC3E}">
        <p14:creationId xmlns:p14="http://schemas.microsoft.com/office/powerpoint/2010/main" val="1530001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91264" cy="1584176"/>
          </a:xfrm>
          <a:solidFill>
            <a:schemeClr val="bg1"/>
          </a:solidFill>
        </p:spPr>
        <p:txBody>
          <a:bodyPr>
            <a:normAutofit/>
          </a:bodyPr>
          <a:lstStyle/>
          <a:p>
            <a:r>
              <a:rPr lang="zh-TW" altLang="en-US" sz="3200" b="1" dirty="0" smtClean="0">
                <a:solidFill>
                  <a:srgbClr val="7030A0"/>
                </a:solidFill>
                <a:latin typeface="微軟正黑體" pitchFamily="34" charset="-120"/>
                <a:ea typeface="微軟正黑體" pitchFamily="34" charset="-120"/>
              </a:rPr>
              <a:t>經濟社會文化權利國際公約第</a:t>
            </a:r>
            <a:r>
              <a:rPr lang="en-US" altLang="zh-TW" sz="3200" b="1" dirty="0" smtClean="0">
                <a:solidFill>
                  <a:srgbClr val="7030A0"/>
                </a:solidFill>
                <a:latin typeface="微軟正黑體" pitchFamily="34" charset="-120"/>
                <a:ea typeface="微軟正黑體" pitchFamily="34" charset="-120"/>
              </a:rPr>
              <a:t>4</a:t>
            </a:r>
            <a:r>
              <a:rPr lang="zh-TW" altLang="en-US" sz="3200" b="1" dirty="0" smtClean="0">
                <a:solidFill>
                  <a:srgbClr val="7030A0"/>
                </a:solidFill>
                <a:latin typeface="微軟正黑體" pitchFamily="34" charset="-120"/>
                <a:ea typeface="微軟正黑體" pitchFamily="34" charset="-120"/>
              </a:rPr>
              <a:t>號及第</a:t>
            </a:r>
            <a:r>
              <a:rPr lang="en-US" altLang="zh-TW" sz="3200" b="1" dirty="0" smtClean="0">
                <a:solidFill>
                  <a:srgbClr val="7030A0"/>
                </a:solidFill>
                <a:latin typeface="微軟正黑體" pitchFamily="34" charset="-120"/>
                <a:ea typeface="微軟正黑體" pitchFamily="34" charset="-120"/>
              </a:rPr>
              <a:t>7</a:t>
            </a:r>
            <a:r>
              <a:rPr lang="zh-TW" altLang="en-US" sz="3200" b="1" dirty="0" smtClean="0">
                <a:solidFill>
                  <a:srgbClr val="7030A0"/>
                </a:solidFill>
                <a:latin typeface="微軟正黑體" pitchFamily="34" charset="-120"/>
                <a:ea typeface="微軟正黑體" pitchFamily="34" charset="-120"/>
              </a:rPr>
              <a:t>號</a:t>
            </a:r>
            <a:r>
              <a:rPr lang="en-US" altLang="zh-TW" sz="3200" b="1" dirty="0" smtClean="0">
                <a:solidFill>
                  <a:srgbClr val="7030A0"/>
                </a:solidFill>
                <a:latin typeface="微軟正黑體" pitchFamily="34" charset="-120"/>
                <a:ea typeface="微軟正黑體" pitchFamily="34" charset="-120"/>
              </a:rPr>
              <a:t/>
            </a:r>
            <a:br>
              <a:rPr lang="en-US" altLang="zh-TW" sz="3200" b="1" dirty="0" smtClean="0">
                <a:solidFill>
                  <a:srgbClr val="7030A0"/>
                </a:solidFill>
                <a:latin typeface="微軟正黑體" pitchFamily="34" charset="-120"/>
                <a:ea typeface="微軟正黑體" pitchFamily="34" charset="-120"/>
              </a:rPr>
            </a:br>
            <a:r>
              <a:rPr lang="zh-TW" altLang="en-US" sz="3200" b="1" dirty="0" smtClean="0">
                <a:solidFill>
                  <a:srgbClr val="7030A0"/>
                </a:solidFill>
                <a:latin typeface="微軟正黑體" pitchFamily="34" charset="-120"/>
                <a:ea typeface="微軟正黑體" pitchFamily="34" charset="-120"/>
              </a:rPr>
              <a:t>一般性意見</a:t>
            </a:r>
            <a:r>
              <a:rPr lang="en-US" altLang="zh-TW" sz="2400" b="1" dirty="0" smtClean="0">
                <a:solidFill>
                  <a:srgbClr val="7030A0"/>
                </a:solidFill>
                <a:latin typeface="微軟正黑體" pitchFamily="34" charset="-120"/>
                <a:ea typeface="微軟正黑體" pitchFamily="34" charset="-120"/>
              </a:rPr>
              <a:t>(</a:t>
            </a:r>
            <a:r>
              <a:rPr lang="zh-TW" altLang="en-US" sz="2400" b="1" dirty="0" smtClean="0">
                <a:solidFill>
                  <a:srgbClr val="7030A0"/>
                </a:solidFill>
                <a:latin typeface="微軟正黑體" pitchFamily="34" charset="-120"/>
                <a:ea typeface="微軟正黑體" pitchFamily="34" charset="-120"/>
              </a:rPr>
              <a:t>摘述</a:t>
            </a:r>
            <a:r>
              <a:rPr lang="en-US" altLang="zh-TW" sz="2400" b="1" dirty="0" smtClean="0">
                <a:solidFill>
                  <a:srgbClr val="7030A0"/>
                </a:solidFill>
                <a:latin typeface="微軟正黑體" pitchFamily="34" charset="-120"/>
                <a:ea typeface="微軟正黑體" pitchFamily="34" charset="-120"/>
              </a:rPr>
              <a:t>)</a:t>
            </a:r>
            <a:endParaRPr lang="zh-TW" altLang="en-US" sz="3200" b="1" dirty="0">
              <a:solidFill>
                <a:srgbClr val="7030A0"/>
              </a:solidFill>
              <a:latin typeface="微軟正黑體" pitchFamily="34" charset="-120"/>
              <a:ea typeface="微軟正黑體" pitchFamily="34" charset="-120"/>
            </a:endParaRPr>
          </a:p>
        </p:txBody>
      </p:sp>
      <p:sp>
        <p:nvSpPr>
          <p:cNvPr id="3" name="直排文字版面配置區 2"/>
          <p:cNvSpPr>
            <a:spLocks noGrp="1"/>
          </p:cNvSpPr>
          <p:nvPr>
            <p:ph type="body" orient="vert" idx="1"/>
          </p:nvPr>
        </p:nvSpPr>
        <p:spPr>
          <a:xfrm>
            <a:off x="611560" y="2132856"/>
            <a:ext cx="7859216" cy="4373563"/>
          </a:xfrm>
        </p:spPr>
        <p:txBody>
          <a:bodyPr vert="horz">
            <a:noAutofit/>
          </a:bodyPr>
          <a:lstStyle/>
          <a:p>
            <a:pPr marL="0" indent="0" algn="just">
              <a:lnSpc>
                <a:spcPts val="2600"/>
              </a:lnSpc>
              <a:buNone/>
            </a:pPr>
            <a:endParaRPr lang="en-US" altLang="zh-TW" sz="2400" dirty="0" smtClean="0">
              <a:latin typeface="微軟正黑體" pitchFamily="34" charset="-120"/>
              <a:ea typeface="微軟正黑體" pitchFamily="34" charset="-120"/>
            </a:endParaRPr>
          </a:p>
          <a:p>
            <a:pPr marL="355600" indent="-355600" algn="just">
              <a:lnSpc>
                <a:spcPts val="2400"/>
              </a:lnSpc>
              <a:buFont typeface="Wingdings" panose="05000000000000000000" pitchFamily="2" charset="2"/>
              <a:buChar char="ü"/>
            </a:pPr>
            <a:r>
              <a:rPr lang="zh-TW" altLang="en-US" sz="2400" b="1" dirty="0" smtClean="0">
                <a:latin typeface="微軟正黑體" pitchFamily="34" charset="-120"/>
                <a:ea typeface="微軟正黑體" pitchFamily="34" charset="-120"/>
              </a:rPr>
              <a:t>所有人</a:t>
            </a:r>
            <a:r>
              <a:rPr lang="zh-TW" altLang="en-US" sz="2400" b="1" dirty="0">
                <a:latin typeface="微軟正黑體" pitchFamily="34" charset="-120"/>
                <a:ea typeface="微軟正黑體" pitchFamily="34" charset="-120"/>
              </a:rPr>
              <a:t>均應擁有一定程度的住房使用權的保障，以保證得到法律</a:t>
            </a:r>
            <a:r>
              <a:rPr lang="zh-TW" altLang="en-US" sz="2400" b="1" dirty="0" smtClean="0">
                <a:latin typeface="微軟正黑體" pitchFamily="34" charset="-120"/>
                <a:ea typeface="微軟正黑體" pitchFamily="34" charset="-120"/>
              </a:rPr>
              <a:t>保護</a:t>
            </a:r>
            <a:r>
              <a:rPr lang="zh-TW" altLang="en-US" sz="2400" b="1" dirty="0">
                <a:latin typeface="微軟正黑體" pitchFamily="34" charset="-120"/>
                <a:ea typeface="微軟正黑體" pitchFamily="34" charset="-120"/>
              </a:rPr>
              <a:t>，免遭強制驅逐、騷擾和其他威脅</a:t>
            </a:r>
            <a:r>
              <a:rPr lang="zh-TW" altLang="en-US" sz="2400" b="1" dirty="0" smtClean="0">
                <a:latin typeface="微軟正黑體" pitchFamily="34" charset="-120"/>
                <a:ea typeface="微軟正黑體" pitchFamily="34" charset="-120"/>
              </a:rPr>
              <a:t>。</a:t>
            </a:r>
            <a:endParaRPr lang="en-US" altLang="zh-TW" sz="2400" b="1" dirty="0">
              <a:latin typeface="微軟正黑體" pitchFamily="34" charset="-120"/>
              <a:ea typeface="微軟正黑體" pitchFamily="34" charset="-120"/>
            </a:endParaRPr>
          </a:p>
          <a:p>
            <a:pPr marL="355600" indent="-355600" algn="just">
              <a:lnSpc>
                <a:spcPts val="2200"/>
              </a:lnSpc>
              <a:buFont typeface="Wingdings" panose="05000000000000000000" pitchFamily="2" charset="2"/>
              <a:buChar char="ü"/>
            </a:pPr>
            <a:r>
              <a:rPr lang="zh-TW" altLang="en-US" sz="2400" b="1" dirty="0" smtClean="0">
                <a:latin typeface="微軟正黑體" pitchFamily="34" charset="-120"/>
                <a:ea typeface="微軟正黑體" pitchFamily="34" charset="-120"/>
              </a:rPr>
              <a:t>必須</a:t>
            </a:r>
            <a:r>
              <a:rPr lang="zh-TW" altLang="en-US" sz="2400" b="1" dirty="0">
                <a:latin typeface="微軟正黑體" pitchFamily="34" charset="-120"/>
                <a:ea typeface="微軟正黑體" pitchFamily="34" charset="-120"/>
              </a:rPr>
              <a:t>使處境不利的團體充分和持久地得到適當住房的</a:t>
            </a:r>
            <a:r>
              <a:rPr lang="zh-TW" altLang="en-US" sz="2400" b="1" dirty="0" smtClean="0">
                <a:latin typeface="微軟正黑體" pitchFamily="34" charset="-120"/>
                <a:ea typeface="微軟正黑體" pitchFamily="34" charset="-120"/>
              </a:rPr>
              <a:t>資源。</a:t>
            </a:r>
            <a:endParaRPr lang="en-US" altLang="zh-TW" sz="2400" b="1" dirty="0">
              <a:latin typeface="微軟正黑體" pitchFamily="34" charset="-120"/>
              <a:ea typeface="微軟正黑體" pitchFamily="34" charset="-120"/>
            </a:endParaRPr>
          </a:p>
          <a:p>
            <a:pPr marL="355600" indent="-355600" algn="just">
              <a:lnSpc>
                <a:spcPts val="2200"/>
              </a:lnSpc>
              <a:buFont typeface="Wingdings" panose="05000000000000000000" pitchFamily="2" charset="2"/>
              <a:buChar char="ü"/>
            </a:pPr>
            <a:r>
              <a:rPr lang="zh-TW" altLang="en-US" sz="2400" b="1" dirty="0" smtClean="0">
                <a:latin typeface="微軟正黑體" pitchFamily="34" charset="-120"/>
                <a:ea typeface="微軟正黑體" pitchFamily="34" charset="-120"/>
              </a:rPr>
              <a:t>各</a:t>
            </a:r>
            <a:r>
              <a:rPr lang="zh-TW" altLang="en-US" sz="2400" b="1" dirty="0">
                <a:latin typeface="微軟正黑體" pitchFamily="34" charset="-120"/>
                <a:ea typeface="微軟正黑體" pitchFamily="34" charset="-120"/>
              </a:rPr>
              <a:t>締約國應為無力獲得便宜住房的人設立住宅</a:t>
            </a:r>
            <a:r>
              <a:rPr lang="zh-TW" altLang="en-US" sz="2400" b="1" dirty="0" smtClean="0">
                <a:latin typeface="微軟正黑體" pitchFamily="34" charset="-120"/>
                <a:ea typeface="微軟正黑體" pitchFamily="34" charset="-120"/>
              </a:rPr>
              <a:t>補貼。</a:t>
            </a:r>
            <a:endParaRPr lang="en-US" altLang="zh-TW" sz="2400" b="1" dirty="0" smtClean="0">
              <a:latin typeface="微軟正黑體" pitchFamily="34" charset="-120"/>
              <a:ea typeface="微軟正黑體" pitchFamily="34" charset="-120"/>
            </a:endParaRPr>
          </a:p>
          <a:p>
            <a:pPr marL="355600" indent="-355600" algn="just">
              <a:lnSpc>
                <a:spcPts val="2200"/>
              </a:lnSpc>
              <a:buFont typeface="Wingdings" panose="05000000000000000000" pitchFamily="2" charset="2"/>
              <a:buChar char="ü"/>
            </a:pPr>
            <a:r>
              <a:rPr lang="zh-TW" altLang="en-US" sz="2400" b="1" dirty="0" smtClean="0">
                <a:latin typeface="微軟正黑體" pitchFamily="34" charset="-120"/>
                <a:ea typeface="微軟正黑體" pitchFamily="34" charset="-120"/>
              </a:rPr>
              <a:t>促進</a:t>
            </a:r>
            <a:r>
              <a:rPr lang="zh-TW" altLang="en-US" sz="2400" b="1" dirty="0">
                <a:latin typeface="微軟正黑體" pitchFamily="34" charset="-120"/>
                <a:ea typeface="微軟正黑體" pitchFamily="34" charset="-120"/>
              </a:rPr>
              <a:t>住房</a:t>
            </a:r>
            <a:r>
              <a:rPr lang="zh-TW" altLang="en-US" sz="2400" b="1" dirty="0" smtClean="0">
                <a:latin typeface="微軟正黑體" pitchFamily="34" charset="-120"/>
                <a:ea typeface="微軟正黑體" pitchFamily="34" charset="-120"/>
              </a:rPr>
              <a:t>領域應</a:t>
            </a:r>
            <a:r>
              <a:rPr lang="zh-TW" altLang="en-US" sz="2400" b="1" dirty="0">
                <a:latin typeface="微軟正黑體" pitchFamily="34" charset="-120"/>
                <a:ea typeface="微軟正黑體" pitchFamily="34" charset="-120"/>
              </a:rPr>
              <a:t>保證不捨棄住房的文化</a:t>
            </a:r>
            <a:r>
              <a:rPr lang="zh-TW" altLang="en-US" sz="2400" b="1" dirty="0" smtClean="0">
                <a:latin typeface="微軟正黑體" pitchFamily="34" charset="-120"/>
                <a:ea typeface="微軟正黑體" pitchFamily="34" charset="-120"/>
              </a:rPr>
              <a:t>面向</a:t>
            </a:r>
            <a:r>
              <a:rPr lang="zh-TW" altLang="en-US" sz="2400" b="1" dirty="0">
                <a:latin typeface="微軟正黑體" pitchFamily="34" charset="-120"/>
                <a:ea typeface="微軟正黑體" pitchFamily="34" charset="-120"/>
              </a:rPr>
              <a:t>。</a:t>
            </a:r>
          </a:p>
        </p:txBody>
      </p:sp>
      <p:sp>
        <p:nvSpPr>
          <p:cNvPr id="4" name="頁尾版面配置區 3"/>
          <p:cNvSpPr>
            <a:spLocks noGrp="1"/>
          </p:cNvSpPr>
          <p:nvPr>
            <p:ph type="ftr" sz="quarter" idx="11"/>
          </p:nvPr>
        </p:nvSpPr>
        <p:spPr/>
        <p:txBody>
          <a:bodyPr/>
          <a:lstStyle/>
          <a:p>
            <a:endParaRPr lang="zh-TW" altLang="en-US"/>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4653136"/>
            <a:ext cx="1941035" cy="19410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70086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836712"/>
            <a:ext cx="8003232" cy="867544"/>
          </a:xfrm>
          <a:solidFill>
            <a:srgbClr val="00B0F0"/>
          </a:solidFill>
        </p:spPr>
        <p:txBody>
          <a:bodyPr>
            <a:normAutofit/>
          </a:bodyPr>
          <a:lstStyle/>
          <a:p>
            <a:pPr marL="361950" indent="-361950"/>
            <a:r>
              <a:rPr lang="zh-TW" altLang="en-US" sz="3200" b="1" dirty="0" smtClean="0">
                <a:solidFill>
                  <a:schemeClr val="bg1"/>
                </a:solidFill>
                <a:latin typeface="微軟正黑體" pitchFamily="34" charset="-120"/>
                <a:ea typeface="微軟正黑體" pitchFamily="34" charset="-120"/>
              </a:rPr>
              <a:t>公產</a:t>
            </a:r>
            <a:r>
              <a:rPr lang="zh-TW" altLang="zh-TW" sz="3200" b="1" dirty="0" smtClean="0">
                <a:solidFill>
                  <a:schemeClr val="bg1"/>
                </a:solidFill>
                <a:latin typeface="微軟正黑體" pitchFamily="34" charset="-120"/>
                <a:ea typeface="微軟正黑體" pitchFamily="34" charset="-120"/>
              </a:rPr>
              <a:t>管理</a:t>
            </a:r>
            <a:r>
              <a:rPr lang="zh-TW" altLang="zh-TW" sz="3200" b="1" dirty="0">
                <a:solidFill>
                  <a:schemeClr val="bg1"/>
                </a:solidFill>
                <a:latin typeface="微軟正黑體" pitchFamily="34" charset="-120"/>
                <a:ea typeface="微軟正黑體" pitchFamily="34" charset="-120"/>
              </a:rPr>
              <a:t>機關如何與占</a:t>
            </a:r>
            <a:r>
              <a:rPr lang="zh-TW" altLang="zh-TW" sz="3200" b="1" dirty="0" smtClean="0">
                <a:solidFill>
                  <a:schemeClr val="bg1"/>
                </a:solidFill>
                <a:latin typeface="微軟正黑體" pitchFamily="34" charset="-120"/>
                <a:ea typeface="微軟正黑體" pitchFamily="34" charset="-120"/>
              </a:rPr>
              <a:t>用居民</a:t>
            </a:r>
            <a:r>
              <a:rPr lang="zh-TW" altLang="zh-TW" sz="3200" b="1" dirty="0">
                <a:solidFill>
                  <a:schemeClr val="bg1"/>
                </a:solidFill>
                <a:latin typeface="微軟正黑體" pitchFamily="34" charset="-120"/>
                <a:ea typeface="微軟正黑體" pitchFamily="34" charset="-120"/>
              </a:rPr>
              <a:t>建立協調機制</a:t>
            </a:r>
            <a:r>
              <a:rPr lang="zh-TW" altLang="zh-TW" sz="3200" b="1" dirty="0" smtClean="0">
                <a:solidFill>
                  <a:schemeClr val="bg1"/>
                </a:solidFill>
                <a:latin typeface="微軟正黑體" pitchFamily="34" charset="-120"/>
                <a:ea typeface="微軟正黑體" pitchFamily="34" charset="-120"/>
              </a:rPr>
              <a:t>？</a:t>
            </a:r>
            <a:endParaRPr lang="zh-TW" altLang="en-US" sz="3200" b="1" dirty="0">
              <a:solidFill>
                <a:schemeClr val="bg1"/>
              </a:solidFill>
              <a:latin typeface="微軟正黑體" pitchFamily="34" charset="-120"/>
              <a:ea typeface="微軟正黑體" pitchFamily="34" charset="-120"/>
            </a:endParaRPr>
          </a:p>
        </p:txBody>
      </p:sp>
      <p:sp>
        <p:nvSpPr>
          <p:cNvPr id="3" name="直排文字版面配置區 2"/>
          <p:cNvSpPr>
            <a:spLocks noGrp="1"/>
          </p:cNvSpPr>
          <p:nvPr>
            <p:ph type="body" orient="vert" idx="1"/>
          </p:nvPr>
        </p:nvSpPr>
        <p:spPr>
          <a:xfrm>
            <a:off x="2483768" y="1700808"/>
            <a:ext cx="5976664" cy="4824536"/>
          </a:xfrm>
        </p:spPr>
        <p:txBody>
          <a:bodyPr vert="horz">
            <a:noAutofit/>
          </a:bodyPr>
          <a:lstStyle/>
          <a:p>
            <a:pPr marL="185738" lvl="2" indent="0" algn="just" hangingPunct="0">
              <a:buNone/>
            </a:pPr>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協調溝通</a:t>
            </a:r>
            <a:r>
              <a:rPr lang="zh-TW" altLang="en-US" sz="2400" b="1" dirty="0" smtClean="0">
                <a:latin typeface="微軟正黑體" pitchFamily="34" charset="-120"/>
                <a:ea typeface="微軟正黑體" pitchFamily="34" charset="-120"/>
              </a:rPr>
              <a:t>，</a:t>
            </a:r>
            <a:r>
              <a:rPr lang="zh-TW" altLang="zh-TW" sz="2400" b="1" dirty="0" smtClean="0">
                <a:latin typeface="微軟正黑體" pitchFamily="34" charset="-120"/>
                <a:ea typeface="微軟正黑體" pitchFamily="34" charset="-120"/>
              </a:rPr>
              <a:t>不拘形式</a:t>
            </a:r>
          </a:p>
          <a:p>
            <a:pPr marL="620713" lvl="3" indent="-434975" algn="just" hangingPunct="0">
              <a:spcBef>
                <a:spcPts val="1200"/>
              </a:spcBef>
              <a:buFont typeface="Wingdings" pitchFamily="2" charset="2"/>
              <a:buChar char="ü"/>
            </a:pPr>
            <a:r>
              <a:rPr lang="zh-TW" altLang="zh-TW" sz="2400" b="1" dirty="0" smtClean="0">
                <a:latin typeface="微軟正黑體" pitchFamily="34" charset="-120"/>
                <a:ea typeface="微軟正黑體" pitchFamily="34" charset="-120"/>
              </a:rPr>
              <a:t>實地訪視</a:t>
            </a:r>
            <a:r>
              <a:rPr lang="zh-TW" altLang="en-US" sz="2400" b="1" dirty="0" smtClean="0">
                <a:latin typeface="微軟正黑體" pitchFamily="34" charset="-120"/>
                <a:ea typeface="微軟正黑體" pitchFamily="34" charset="-120"/>
              </a:rPr>
              <a:t>和緩</a:t>
            </a:r>
            <a:r>
              <a:rPr lang="zh-TW" altLang="zh-TW" sz="2400" b="1" dirty="0" smtClean="0">
                <a:latin typeface="微軟正黑體" pitchFamily="34" charset="-120"/>
                <a:ea typeface="微軟正黑體" pitchFamily="34" charset="-120"/>
              </a:rPr>
              <a:t>勸導，瞭解占用背景、家庭成員、經濟狀況</a:t>
            </a:r>
          </a:p>
          <a:p>
            <a:pPr marL="620713" lvl="3" indent="-434975" algn="just" hangingPunct="0">
              <a:spcBef>
                <a:spcPts val="1200"/>
              </a:spcBef>
              <a:buFont typeface="Wingdings" pitchFamily="2" charset="2"/>
              <a:buChar char="ü"/>
            </a:pPr>
            <a:r>
              <a:rPr lang="zh-TW" altLang="zh-TW" sz="2400" b="1" dirty="0" smtClean="0">
                <a:latin typeface="微軟正黑體" pitchFamily="34" charset="-120"/>
                <a:ea typeface="微軟正黑體" pitchFamily="34" charset="-120"/>
              </a:rPr>
              <a:t>召開</a:t>
            </a:r>
            <a:r>
              <a:rPr lang="zh-TW" altLang="zh-TW" sz="2400" b="1" dirty="0">
                <a:latin typeface="微軟正黑體" pitchFamily="34" charset="-120"/>
                <a:ea typeface="微軟正黑體" pitchFamily="34" charset="-120"/>
              </a:rPr>
              <a:t>說明</a:t>
            </a:r>
            <a:r>
              <a:rPr lang="zh-TW" altLang="zh-TW" sz="2400" b="1" dirty="0" smtClean="0">
                <a:latin typeface="微軟正黑體" pitchFamily="34" charset="-120"/>
                <a:ea typeface="微軟正黑體" pitchFamily="34" charset="-120"/>
              </a:rPr>
              <a:t>會，當地民代協助溝通</a:t>
            </a:r>
            <a:endParaRPr lang="en-US" altLang="zh-TW" sz="2400" b="1" dirty="0">
              <a:latin typeface="微軟正黑體" pitchFamily="34" charset="-120"/>
              <a:ea typeface="微軟正黑體" pitchFamily="34" charset="-120"/>
            </a:endParaRPr>
          </a:p>
          <a:p>
            <a:pPr marL="542925" lvl="3" indent="-357188" hangingPunct="0">
              <a:spcBef>
                <a:spcPts val="1200"/>
              </a:spcBef>
              <a:buFont typeface="Wingdings" pitchFamily="2" charset="2"/>
              <a:buChar char="ü"/>
            </a:pPr>
            <a:r>
              <a:rPr lang="zh-TW" altLang="zh-TW" sz="2400" b="1" dirty="0" smtClean="0">
                <a:latin typeface="微軟正黑體" pitchFamily="34" charset="-120"/>
                <a:ea typeface="微軟正黑體" pitchFamily="34" charset="-120"/>
              </a:rPr>
              <a:t>透過</a:t>
            </a:r>
            <a:r>
              <a:rPr lang="zh-TW" altLang="zh-TW" sz="2400" b="1" dirty="0">
                <a:latin typeface="微軟正黑體" pitchFamily="34" charset="-120"/>
                <a:ea typeface="微軟正黑體" pitchFamily="34" charset="-120"/>
              </a:rPr>
              <a:t>第三方</a:t>
            </a:r>
            <a:r>
              <a:rPr lang="zh-TW" altLang="zh-TW" sz="2400" b="1" dirty="0" smtClean="0">
                <a:latin typeface="微軟正黑體" pitchFamily="34" charset="-120"/>
                <a:ea typeface="微軟正黑體" pitchFamily="34" charset="-120"/>
              </a:rPr>
              <a:t>調解</a:t>
            </a:r>
            <a:r>
              <a:rPr lang="zh-TW" altLang="en-US" sz="2400" b="1" dirty="0" smtClean="0">
                <a:latin typeface="微軟正黑體" pitchFamily="34" charset="-120"/>
                <a:ea typeface="微軟正黑體" pitchFamily="34" charset="-120"/>
              </a:rPr>
              <a:t>會議</a:t>
            </a:r>
            <a:r>
              <a:rPr lang="zh-TW" altLang="zh-TW" sz="2400" b="1" dirty="0" smtClean="0">
                <a:latin typeface="微軟正黑體" pitchFamily="34" charset="-120"/>
                <a:ea typeface="微軟正黑體" pitchFamily="34" charset="-120"/>
              </a:rPr>
              <a:t>處理</a:t>
            </a:r>
            <a:endParaRPr lang="en-US" altLang="zh-TW" sz="2400" b="1" dirty="0" smtClean="0">
              <a:latin typeface="微軟正黑體" pitchFamily="34" charset="-120"/>
              <a:ea typeface="微軟正黑體" pitchFamily="34" charset="-120"/>
            </a:endParaRPr>
          </a:p>
          <a:p>
            <a:pPr marL="542925" lvl="3" indent="0" algn="just" hangingPunct="0">
              <a:spcBef>
                <a:spcPts val="1200"/>
              </a:spcBef>
              <a:buNone/>
            </a:pPr>
            <a:r>
              <a:rPr lang="zh-TW" altLang="zh-TW" sz="2400" b="1" dirty="0" smtClean="0">
                <a:solidFill>
                  <a:srgbClr val="FF0000"/>
                </a:solidFill>
                <a:latin typeface="微軟正黑體" pitchFamily="34" charset="-120"/>
                <a:ea typeface="微軟正黑體" pitchFamily="34" charset="-120"/>
              </a:rPr>
              <a:t>重申</a:t>
            </a:r>
            <a:r>
              <a:rPr lang="zh-TW" altLang="zh-TW" sz="2400" b="1" dirty="0">
                <a:solidFill>
                  <a:srgbClr val="FF0000"/>
                </a:solidFill>
                <a:latin typeface="微軟正黑體" pitchFamily="34" charset="-120"/>
                <a:ea typeface="微軟正黑體" pitchFamily="34" charset="-120"/>
              </a:rPr>
              <a:t>處理國有公用被占用不動產前，管理機關應審慎評估國有不動產有無公用需要，以利採行適切處理方式</a:t>
            </a:r>
            <a:r>
              <a:rPr lang="zh-TW" altLang="zh-TW" sz="2800" b="1" dirty="0">
                <a:solidFill>
                  <a:srgbClr val="FF0000"/>
                </a:solidFill>
                <a:latin typeface="微軟正黑體" pitchFamily="34" charset="-120"/>
                <a:ea typeface="微軟正黑體" pitchFamily="34" charset="-120"/>
              </a:rPr>
              <a:t>。</a:t>
            </a:r>
            <a:endParaRPr lang="en-US" altLang="zh-TW" sz="2800" b="1" dirty="0" smtClean="0">
              <a:solidFill>
                <a:srgbClr val="FF0000"/>
              </a:solidFill>
              <a:latin typeface="微軟正黑體" pitchFamily="34" charset="-120"/>
              <a:ea typeface="微軟正黑體" pitchFamily="34" charset="-120"/>
            </a:endParaRPr>
          </a:p>
        </p:txBody>
      </p:sp>
      <p:sp>
        <p:nvSpPr>
          <p:cNvPr id="4" name="頁尾版面配置區 3"/>
          <p:cNvSpPr>
            <a:spLocks noGrp="1"/>
          </p:cNvSpPr>
          <p:nvPr>
            <p:ph type="ftr" sz="quarter" idx="11"/>
          </p:nvPr>
        </p:nvSpPr>
        <p:spPr/>
        <p:txBody>
          <a:bodyPr/>
          <a:lstStyle/>
          <a:p>
            <a:endParaRPr lang="zh-TW" altLang="en-US">
              <a:solidFill>
                <a:srgbClr val="000000"/>
              </a:solidFill>
            </a:endParaRPr>
          </a:p>
        </p:txBody>
      </p:sp>
      <p:sp>
        <p:nvSpPr>
          <p:cNvPr id="7" name="投影片編號版面配置區 4"/>
          <p:cNvSpPr>
            <a:spLocks noGrp="1"/>
          </p:cNvSpPr>
          <p:nvPr>
            <p:ph type="sldNum" sz="quarter" idx="12"/>
          </p:nvPr>
        </p:nvSpPr>
        <p:spPr>
          <a:xfrm>
            <a:off x="8640934" y="6299052"/>
            <a:ext cx="488608" cy="365125"/>
          </a:xfrm>
        </p:spPr>
        <p:txBody>
          <a:bodyPr/>
          <a:lstStyle/>
          <a:p>
            <a:fld id="{46724FE8-9185-4749-BF66-5C968326B4F8}" type="slidenum">
              <a:rPr lang="zh-TW" altLang="en-US" sz="1800" b="0">
                <a:solidFill>
                  <a:srgbClr val="000000"/>
                </a:solidFill>
              </a:rPr>
              <a:pPr/>
              <a:t>25</a:t>
            </a:fld>
            <a:endParaRPr lang="zh-TW" altLang="en-US" sz="1800" b="0" dirty="0">
              <a:solidFill>
                <a:srgbClr val="000000"/>
              </a:solidFill>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3528" y="2558058"/>
            <a:ext cx="2530022" cy="235928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68970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91264" cy="1155576"/>
          </a:xfrm>
          <a:solidFill>
            <a:srgbClr val="00B0F0"/>
          </a:solidFill>
        </p:spPr>
        <p:txBody>
          <a:bodyPr>
            <a:normAutofit/>
          </a:bodyPr>
          <a:lstStyle/>
          <a:p>
            <a:r>
              <a:rPr lang="zh-TW" altLang="en-US" sz="3200" b="1" dirty="0">
                <a:solidFill>
                  <a:schemeClr val="bg1"/>
                </a:solidFill>
                <a:latin typeface="微軟正黑體" pitchFamily="34" charset="-120"/>
                <a:ea typeface="微軟正黑體" pitchFamily="34" charset="-120"/>
              </a:rPr>
              <a:t>研議如何建立符合國際人權原則及標準之非正規居住者後續安置及救濟機制</a:t>
            </a:r>
          </a:p>
        </p:txBody>
      </p:sp>
      <p:sp>
        <p:nvSpPr>
          <p:cNvPr id="3" name="直排文字版面配置區 2"/>
          <p:cNvSpPr>
            <a:spLocks noGrp="1"/>
          </p:cNvSpPr>
          <p:nvPr>
            <p:ph type="body" orient="vert" idx="1"/>
          </p:nvPr>
        </p:nvSpPr>
        <p:spPr>
          <a:xfrm>
            <a:off x="2267744" y="2132856"/>
            <a:ext cx="6408712" cy="4373563"/>
          </a:xfrm>
        </p:spPr>
        <p:txBody>
          <a:bodyPr vert="horz">
            <a:noAutofit/>
          </a:bodyPr>
          <a:lstStyle/>
          <a:p>
            <a:pPr marL="0" indent="0" algn="just">
              <a:lnSpc>
                <a:spcPts val="2600"/>
              </a:lnSpc>
              <a:buNone/>
            </a:pPr>
            <a:r>
              <a:rPr lang="zh-TW" altLang="en-US" sz="2400" dirty="0" smtClean="0">
                <a:solidFill>
                  <a:schemeClr val="tx1"/>
                </a:solidFill>
                <a:latin typeface="微軟正黑體" pitchFamily="34" charset="-120"/>
                <a:ea typeface="微軟正黑體" pitchFamily="34" charset="-120"/>
              </a:rPr>
              <a:t>總統府人權會</a:t>
            </a:r>
            <a:r>
              <a:rPr lang="zh-TW" altLang="en-US" sz="2400" dirty="0">
                <a:solidFill>
                  <a:schemeClr val="tx1"/>
                </a:solidFill>
                <a:latin typeface="微軟正黑體" pitchFamily="34" charset="-120"/>
                <a:ea typeface="微軟正黑體" pitchFamily="34" charset="-120"/>
              </a:rPr>
              <a:t>第</a:t>
            </a:r>
            <a:r>
              <a:rPr lang="en-US" altLang="zh-TW" sz="2400" dirty="0" smtClean="0">
                <a:solidFill>
                  <a:schemeClr val="tx1"/>
                </a:solidFill>
                <a:latin typeface="微軟正黑體" pitchFamily="34" charset="-120"/>
                <a:ea typeface="微軟正黑體" pitchFamily="34" charset="-120"/>
              </a:rPr>
              <a:t>31</a:t>
            </a:r>
            <a:r>
              <a:rPr lang="zh-TW" altLang="en-US" sz="2400" dirty="0" smtClean="0">
                <a:solidFill>
                  <a:schemeClr val="tx1"/>
                </a:solidFill>
                <a:latin typeface="微軟正黑體" pitchFamily="34" charset="-120"/>
                <a:ea typeface="微軟正黑體" pitchFamily="34" charset="-120"/>
              </a:rPr>
              <a:t>次</a:t>
            </a:r>
            <a:r>
              <a:rPr lang="zh-TW" altLang="en-US" sz="2400" dirty="0">
                <a:solidFill>
                  <a:schemeClr val="tx1"/>
                </a:solidFill>
                <a:latin typeface="微軟正黑體" pitchFamily="34" charset="-120"/>
                <a:ea typeface="微軟正黑體" pitchFamily="34" charset="-120"/>
              </a:rPr>
              <a:t>委員會</a:t>
            </a:r>
            <a:r>
              <a:rPr lang="zh-TW" altLang="en-US" sz="2400" dirty="0" smtClean="0">
                <a:solidFill>
                  <a:schemeClr val="tx1"/>
                </a:solidFill>
                <a:latin typeface="微軟正黑體" pitchFamily="34" charset="-120"/>
                <a:ea typeface="微軟正黑體" pitchFamily="34" charset="-120"/>
              </a:rPr>
              <a:t>決議</a:t>
            </a:r>
            <a:endParaRPr lang="en-US" altLang="zh-TW" sz="2400" dirty="0" smtClean="0">
              <a:solidFill>
                <a:schemeClr val="tx1"/>
              </a:solidFill>
              <a:latin typeface="微軟正黑體" pitchFamily="34" charset="-120"/>
              <a:ea typeface="微軟正黑體" pitchFamily="34" charset="-120"/>
            </a:endParaRPr>
          </a:p>
          <a:p>
            <a:pPr marL="0" indent="0" algn="just">
              <a:lnSpc>
                <a:spcPts val="2600"/>
              </a:lnSpc>
              <a:buNone/>
            </a:pPr>
            <a:r>
              <a:rPr lang="zh-TW" altLang="en-US" sz="2400" dirty="0" smtClean="0">
                <a:solidFill>
                  <a:schemeClr val="tx1"/>
                </a:solidFill>
                <a:latin typeface="微軟正黑體" pitchFamily="34" charset="-120"/>
                <a:ea typeface="微軟正黑體" pitchFamily="34" charset="-120"/>
              </a:rPr>
              <a:t>排除國有不動產占用衍生迫遷</a:t>
            </a:r>
            <a:r>
              <a:rPr lang="zh-TW" altLang="en-US" sz="2400" dirty="0">
                <a:solidFill>
                  <a:schemeClr val="tx1"/>
                </a:solidFill>
                <a:latin typeface="微軟正黑體" pitchFamily="34" charset="-120"/>
                <a:ea typeface="微軟正黑體" pitchFamily="34" charset="-120"/>
              </a:rPr>
              <a:t>安置</a:t>
            </a:r>
            <a:r>
              <a:rPr lang="zh-TW" altLang="en-US" sz="2400" dirty="0" smtClean="0">
                <a:solidFill>
                  <a:schemeClr val="tx1"/>
                </a:solidFill>
                <a:latin typeface="微軟正黑體" pitchFamily="34" charset="-120"/>
                <a:ea typeface="微軟正黑體" pitchFamily="34" charset="-120"/>
              </a:rPr>
              <a:t>問題，請財政部研議建立</a:t>
            </a:r>
            <a:r>
              <a:rPr lang="zh-TW" altLang="en-US" sz="2400" dirty="0">
                <a:solidFill>
                  <a:schemeClr val="tx1"/>
                </a:solidFill>
                <a:latin typeface="微軟正黑體" pitchFamily="34" charset="-120"/>
                <a:ea typeface="微軟正黑體" pitchFamily="34" charset="-120"/>
              </a:rPr>
              <a:t>符合國際人權原則及標準</a:t>
            </a:r>
            <a:r>
              <a:rPr lang="zh-TW" altLang="en-US" sz="2400" dirty="0" smtClean="0">
                <a:solidFill>
                  <a:schemeClr val="tx1"/>
                </a:solidFill>
                <a:latin typeface="微軟正黑體" pitchFamily="34" charset="-120"/>
                <a:ea typeface="微軟正黑體" pitchFamily="34" charset="-120"/>
              </a:rPr>
              <a:t>之安置救濟</a:t>
            </a:r>
            <a:r>
              <a:rPr lang="zh-TW" altLang="en-US" sz="2400" dirty="0">
                <a:solidFill>
                  <a:schemeClr val="tx1"/>
                </a:solidFill>
                <a:latin typeface="微軟正黑體" pitchFamily="34" charset="-120"/>
                <a:ea typeface="微軟正黑體" pitchFamily="34" charset="-120"/>
              </a:rPr>
              <a:t>機制</a:t>
            </a:r>
            <a:r>
              <a:rPr lang="zh-TW" altLang="en-US" sz="2400" dirty="0" smtClean="0">
                <a:solidFill>
                  <a:schemeClr val="tx1"/>
                </a:solidFill>
                <a:latin typeface="微軟正黑體" pitchFamily="34" charset="-120"/>
                <a:ea typeface="微軟正黑體" pitchFamily="34" charset="-120"/>
              </a:rPr>
              <a:t>。</a:t>
            </a:r>
            <a:endParaRPr lang="en-US" altLang="zh-TW" sz="2400" dirty="0" smtClean="0">
              <a:solidFill>
                <a:schemeClr val="tx1"/>
              </a:solidFill>
              <a:latin typeface="微軟正黑體" pitchFamily="34" charset="-120"/>
              <a:ea typeface="微軟正黑體" pitchFamily="34" charset="-120"/>
            </a:endParaRPr>
          </a:p>
          <a:p>
            <a:pPr marL="0" indent="0" algn="just">
              <a:lnSpc>
                <a:spcPts val="2600"/>
              </a:lnSpc>
              <a:buNone/>
            </a:pPr>
            <a:r>
              <a:rPr lang="zh-TW" altLang="en-US" sz="2400" dirty="0" smtClean="0">
                <a:solidFill>
                  <a:schemeClr val="tx1"/>
                </a:solidFill>
                <a:latin typeface="微軟正黑體" pitchFamily="34" charset="-120"/>
                <a:ea typeface="微軟正黑體" pitchFamily="34" charset="-120"/>
              </a:rPr>
              <a:t>經</a:t>
            </a:r>
            <a:r>
              <a:rPr lang="zh-TW" altLang="en-US" sz="2400" dirty="0">
                <a:solidFill>
                  <a:schemeClr val="tx1"/>
                </a:solidFill>
                <a:latin typeface="微軟正黑體" pitchFamily="34" charset="-120"/>
                <a:ea typeface="微軟正黑體" pitchFamily="34" charset="-120"/>
              </a:rPr>
              <a:t>社文公約第</a:t>
            </a:r>
            <a:r>
              <a:rPr lang="en-US" altLang="zh-TW" sz="2400" dirty="0" smtClean="0">
                <a:solidFill>
                  <a:schemeClr val="tx1"/>
                </a:solidFill>
                <a:latin typeface="微軟正黑體" pitchFamily="34" charset="-120"/>
                <a:ea typeface="微軟正黑體" pitchFamily="34" charset="-120"/>
              </a:rPr>
              <a:t>4</a:t>
            </a:r>
            <a:r>
              <a:rPr lang="zh-TW" altLang="en-US" sz="2400" dirty="0" smtClean="0">
                <a:solidFill>
                  <a:schemeClr val="tx1"/>
                </a:solidFill>
                <a:latin typeface="微軟正黑體" pitchFamily="34" charset="-120"/>
                <a:ea typeface="微軟正黑體" pitchFamily="34" charset="-120"/>
              </a:rPr>
              <a:t>號</a:t>
            </a:r>
            <a:r>
              <a:rPr lang="zh-TW" altLang="en-US" sz="2400" dirty="0">
                <a:solidFill>
                  <a:schemeClr val="tx1"/>
                </a:solidFill>
                <a:latin typeface="微軟正黑體" pitchFamily="34" charset="-120"/>
                <a:ea typeface="微軟正黑體" pitchFamily="34" charset="-120"/>
              </a:rPr>
              <a:t>及第</a:t>
            </a:r>
            <a:r>
              <a:rPr lang="en-US" altLang="zh-TW" sz="2400" dirty="0" smtClean="0">
                <a:solidFill>
                  <a:schemeClr val="tx1"/>
                </a:solidFill>
                <a:latin typeface="微軟正黑體" pitchFamily="34" charset="-120"/>
                <a:ea typeface="微軟正黑體" pitchFamily="34" charset="-120"/>
              </a:rPr>
              <a:t>7</a:t>
            </a:r>
            <a:r>
              <a:rPr lang="zh-TW" altLang="en-US" sz="2400" dirty="0" smtClean="0">
                <a:solidFill>
                  <a:schemeClr val="tx1"/>
                </a:solidFill>
                <a:latin typeface="微軟正黑體" pitchFamily="34" charset="-120"/>
                <a:ea typeface="微軟正黑體" pitchFamily="34" charset="-120"/>
              </a:rPr>
              <a:t>號</a:t>
            </a:r>
            <a:r>
              <a:rPr lang="zh-TW" altLang="en-US" sz="2400" dirty="0">
                <a:solidFill>
                  <a:schemeClr val="tx1"/>
                </a:solidFill>
                <a:latin typeface="微軟正黑體" pitchFamily="34" charset="-120"/>
                <a:ea typeface="微軟正黑體" pitchFamily="34" charset="-120"/>
              </a:rPr>
              <a:t>一般性</a:t>
            </a:r>
            <a:r>
              <a:rPr lang="zh-TW" altLang="en-US" sz="2400" dirty="0" smtClean="0">
                <a:solidFill>
                  <a:schemeClr val="tx1"/>
                </a:solidFill>
                <a:latin typeface="微軟正黑體" pitchFamily="34" charset="-120"/>
                <a:ea typeface="微軟正黑體" pitchFamily="34" charset="-120"/>
              </a:rPr>
              <a:t>意見</a:t>
            </a:r>
            <a:r>
              <a:rPr lang="zh-TW" altLang="en-US" sz="2400" dirty="0" smtClean="0">
                <a:latin typeface="微軟正黑體" pitchFamily="34" charset="-120"/>
                <a:ea typeface="微軟正黑體" pitchFamily="34" charset="-120"/>
              </a:rPr>
              <a:t>：</a:t>
            </a:r>
            <a:endParaRPr lang="zh-TW" altLang="en-US" sz="2400" dirty="0">
              <a:latin typeface="微軟正黑體" pitchFamily="34" charset="-120"/>
              <a:ea typeface="微軟正黑體" pitchFamily="34" charset="-120"/>
            </a:endParaRPr>
          </a:p>
          <a:p>
            <a:pPr marL="355600" indent="-355600" algn="just">
              <a:lnSpc>
                <a:spcPts val="2200"/>
              </a:lnSpc>
              <a:buFont typeface="Wingdings" panose="05000000000000000000" pitchFamily="2" charset="2"/>
              <a:buChar char="ü"/>
            </a:pPr>
            <a:r>
              <a:rPr lang="zh-TW" altLang="en-US" sz="2000" b="1" dirty="0" smtClean="0">
                <a:latin typeface="微軟正黑體" pitchFamily="34" charset="-120"/>
                <a:ea typeface="微軟正黑體" pitchFamily="34" charset="-120"/>
              </a:rPr>
              <a:t>所有人</a:t>
            </a:r>
            <a:r>
              <a:rPr lang="zh-TW" altLang="en-US" sz="2000" b="1" dirty="0">
                <a:latin typeface="微軟正黑體" pitchFamily="34" charset="-120"/>
                <a:ea typeface="微軟正黑體" pitchFamily="34" charset="-120"/>
              </a:rPr>
              <a:t>均應擁有一定程度的</a:t>
            </a:r>
            <a:r>
              <a:rPr lang="zh-TW" altLang="en-US" sz="2000" b="1" u="sng" dirty="0">
                <a:latin typeface="微軟正黑體" pitchFamily="34" charset="-120"/>
                <a:ea typeface="微軟正黑體" pitchFamily="34" charset="-120"/>
              </a:rPr>
              <a:t>住房</a:t>
            </a:r>
            <a:r>
              <a:rPr lang="zh-TW" altLang="en-US" sz="2000" b="1" u="sng" dirty="0" smtClean="0">
                <a:latin typeface="微軟正黑體" pitchFamily="34" charset="-120"/>
                <a:ea typeface="微軟正黑體" pitchFamily="34" charset="-120"/>
              </a:rPr>
              <a:t>使用權保障</a:t>
            </a:r>
            <a:r>
              <a:rPr lang="zh-TW" altLang="en-US" sz="2000" b="1" dirty="0">
                <a:latin typeface="微軟正黑體" pitchFamily="34" charset="-120"/>
                <a:ea typeface="微軟正黑體" pitchFamily="34" charset="-120"/>
              </a:rPr>
              <a:t>，以保證得到法律</a:t>
            </a:r>
            <a:r>
              <a:rPr lang="zh-TW" altLang="en-US" sz="2000" b="1" dirty="0" smtClean="0">
                <a:latin typeface="微軟正黑體" pitchFamily="34" charset="-120"/>
                <a:ea typeface="微軟正黑體" pitchFamily="34" charset="-120"/>
              </a:rPr>
              <a:t>保護</a:t>
            </a:r>
            <a:r>
              <a:rPr lang="zh-TW" altLang="en-US" sz="2000" b="1" dirty="0">
                <a:latin typeface="微軟正黑體" pitchFamily="34" charset="-120"/>
                <a:ea typeface="微軟正黑體" pitchFamily="34" charset="-120"/>
              </a:rPr>
              <a:t>，</a:t>
            </a:r>
            <a:r>
              <a:rPr lang="zh-TW" altLang="en-US" sz="2000" b="1" u="sng" dirty="0">
                <a:latin typeface="微軟正黑體" pitchFamily="34" charset="-120"/>
                <a:ea typeface="微軟正黑體" pitchFamily="34" charset="-120"/>
              </a:rPr>
              <a:t>免遭強制</a:t>
            </a:r>
            <a:r>
              <a:rPr lang="zh-TW" altLang="en-US" sz="2000" b="1" u="sng" dirty="0" smtClean="0">
                <a:latin typeface="微軟正黑體" pitchFamily="34" charset="-120"/>
                <a:ea typeface="微軟正黑體" pitchFamily="34" charset="-120"/>
              </a:rPr>
              <a:t>驅逐</a:t>
            </a:r>
            <a:r>
              <a:rPr lang="zh-TW" altLang="en-US" sz="2000" b="1" dirty="0" smtClean="0">
                <a:latin typeface="微軟正黑體" pitchFamily="34" charset="-120"/>
                <a:ea typeface="微軟正黑體" pitchFamily="34" charset="-120"/>
              </a:rPr>
              <a:t>。</a:t>
            </a:r>
            <a:endParaRPr lang="en-US" altLang="zh-TW" sz="2000" b="1" dirty="0">
              <a:latin typeface="微軟正黑體" pitchFamily="34" charset="-120"/>
              <a:ea typeface="微軟正黑體" pitchFamily="34" charset="-120"/>
            </a:endParaRPr>
          </a:p>
          <a:p>
            <a:pPr marL="355600" indent="-355600" algn="just">
              <a:lnSpc>
                <a:spcPts val="2200"/>
              </a:lnSpc>
              <a:buFont typeface="Wingdings" panose="05000000000000000000" pitchFamily="2" charset="2"/>
              <a:buChar char="ü"/>
            </a:pPr>
            <a:r>
              <a:rPr lang="zh-TW" altLang="en-US" sz="2000" b="1" dirty="0" smtClean="0">
                <a:latin typeface="微軟正黑體" pitchFamily="34" charset="-120"/>
                <a:ea typeface="微軟正黑體" pitchFamily="34" charset="-120"/>
              </a:rPr>
              <a:t>必須</a:t>
            </a:r>
            <a:r>
              <a:rPr lang="zh-TW" altLang="en-US" sz="2000" b="1" dirty="0">
                <a:latin typeface="微軟正黑體" pitchFamily="34" charset="-120"/>
                <a:ea typeface="微軟正黑體" pitchFamily="34" charset="-120"/>
              </a:rPr>
              <a:t>使處境不利的</a:t>
            </a:r>
            <a:r>
              <a:rPr lang="zh-TW" altLang="en-US" sz="2000" b="1" dirty="0" smtClean="0">
                <a:latin typeface="微軟正黑體" pitchFamily="34" charset="-120"/>
                <a:ea typeface="微軟正黑體" pitchFamily="34" charset="-120"/>
              </a:rPr>
              <a:t>團體得到</a:t>
            </a:r>
            <a:r>
              <a:rPr lang="zh-TW" altLang="en-US" sz="2000" b="1" dirty="0">
                <a:latin typeface="微軟正黑體" pitchFamily="34" charset="-120"/>
                <a:ea typeface="微軟正黑體" pitchFamily="34" charset="-120"/>
              </a:rPr>
              <a:t>適當</a:t>
            </a:r>
            <a:r>
              <a:rPr lang="zh-TW" altLang="en-US" sz="2000" b="1" u="sng" dirty="0" smtClean="0">
                <a:latin typeface="微軟正黑體" pitchFamily="34" charset="-120"/>
                <a:ea typeface="微軟正黑體" pitchFamily="34" charset="-120"/>
              </a:rPr>
              <a:t>住房資源</a:t>
            </a:r>
            <a:r>
              <a:rPr lang="zh-TW" altLang="en-US" sz="2000" b="1" dirty="0" smtClean="0">
                <a:latin typeface="微軟正黑體" pitchFamily="34" charset="-120"/>
                <a:ea typeface="微軟正黑體" pitchFamily="34" charset="-120"/>
              </a:rPr>
              <a:t>。</a:t>
            </a:r>
            <a:endParaRPr lang="en-US" altLang="zh-TW" sz="2000" b="1" dirty="0">
              <a:latin typeface="微軟正黑體" pitchFamily="34" charset="-120"/>
              <a:ea typeface="微軟正黑體" pitchFamily="34" charset="-120"/>
            </a:endParaRPr>
          </a:p>
          <a:p>
            <a:pPr marL="355600" indent="-355600" algn="just">
              <a:lnSpc>
                <a:spcPts val="2200"/>
              </a:lnSpc>
              <a:buFont typeface="Wingdings" panose="05000000000000000000" pitchFamily="2" charset="2"/>
              <a:buChar char="ü"/>
            </a:pPr>
            <a:r>
              <a:rPr lang="zh-TW" altLang="en-US" sz="2000" b="1" dirty="0" smtClean="0">
                <a:latin typeface="微軟正黑體" pitchFamily="34" charset="-120"/>
                <a:ea typeface="微軟正黑體" pitchFamily="34" charset="-120"/>
              </a:rPr>
              <a:t>各</a:t>
            </a:r>
            <a:r>
              <a:rPr lang="zh-TW" altLang="en-US" sz="2000" b="1" dirty="0">
                <a:latin typeface="微軟正黑體" pitchFamily="34" charset="-120"/>
                <a:ea typeface="微軟正黑體" pitchFamily="34" charset="-120"/>
              </a:rPr>
              <a:t>締約國應為無力獲得便宜住房的人設立</a:t>
            </a:r>
            <a:r>
              <a:rPr lang="zh-TW" altLang="en-US" sz="2000" b="1" u="sng" dirty="0">
                <a:latin typeface="微軟正黑體" pitchFamily="34" charset="-120"/>
                <a:ea typeface="微軟正黑體" pitchFamily="34" charset="-120"/>
              </a:rPr>
              <a:t>住宅</a:t>
            </a:r>
            <a:r>
              <a:rPr lang="zh-TW" altLang="en-US" sz="2000" b="1" u="sng" dirty="0" smtClean="0">
                <a:latin typeface="微軟正黑體" pitchFamily="34" charset="-120"/>
                <a:ea typeface="微軟正黑體" pitchFamily="34" charset="-120"/>
              </a:rPr>
              <a:t>補貼</a:t>
            </a:r>
            <a:r>
              <a:rPr lang="zh-TW" altLang="en-US" sz="2000" b="1" dirty="0" smtClean="0">
                <a:latin typeface="微軟正黑體" pitchFamily="34" charset="-120"/>
                <a:ea typeface="微軟正黑體" pitchFamily="34" charset="-120"/>
              </a:rPr>
              <a:t>。</a:t>
            </a:r>
            <a:endParaRPr lang="en-US" altLang="zh-TW" sz="2000" b="1" dirty="0" smtClean="0">
              <a:latin typeface="微軟正黑體" pitchFamily="34" charset="-120"/>
              <a:ea typeface="微軟正黑體" pitchFamily="34" charset="-120"/>
            </a:endParaRPr>
          </a:p>
          <a:p>
            <a:pPr marL="355600" indent="-355600" algn="just">
              <a:lnSpc>
                <a:spcPts val="2200"/>
              </a:lnSpc>
              <a:buFont typeface="Wingdings" panose="05000000000000000000" pitchFamily="2" charset="2"/>
              <a:buChar char="ü"/>
            </a:pPr>
            <a:r>
              <a:rPr lang="zh-TW" altLang="en-US" sz="2000" b="1" dirty="0" smtClean="0">
                <a:latin typeface="微軟正黑體" pitchFamily="34" charset="-120"/>
                <a:ea typeface="微軟正黑體" pitchFamily="34" charset="-120"/>
              </a:rPr>
              <a:t>促進</a:t>
            </a:r>
            <a:r>
              <a:rPr lang="zh-TW" altLang="en-US" sz="2000" b="1" dirty="0">
                <a:latin typeface="微軟正黑體" pitchFamily="34" charset="-120"/>
                <a:ea typeface="微軟正黑體" pitchFamily="34" charset="-120"/>
              </a:rPr>
              <a:t>住房</a:t>
            </a:r>
            <a:r>
              <a:rPr lang="zh-TW" altLang="en-US" sz="2000" b="1" dirty="0" smtClean="0">
                <a:latin typeface="微軟正黑體" pitchFamily="34" charset="-120"/>
                <a:ea typeface="微軟正黑體" pitchFamily="34" charset="-120"/>
              </a:rPr>
              <a:t>領域應</a:t>
            </a:r>
            <a:r>
              <a:rPr lang="zh-TW" altLang="en-US" sz="2000" b="1" dirty="0">
                <a:latin typeface="微軟正黑體" pitchFamily="34" charset="-120"/>
                <a:ea typeface="微軟正黑體" pitchFamily="34" charset="-120"/>
              </a:rPr>
              <a:t>保證不捨棄住房的</a:t>
            </a:r>
            <a:r>
              <a:rPr lang="zh-TW" altLang="en-US" sz="2000" b="1" u="sng" dirty="0">
                <a:latin typeface="微軟正黑體" pitchFamily="34" charset="-120"/>
                <a:ea typeface="微軟正黑體" pitchFamily="34" charset="-120"/>
              </a:rPr>
              <a:t>文化</a:t>
            </a:r>
            <a:r>
              <a:rPr lang="zh-TW" altLang="en-US" sz="2000" b="1" u="sng" dirty="0" smtClean="0">
                <a:latin typeface="微軟正黑體" pitchFamily="34" charset="-120"/>
                <a:ea typeface="微軟正黑體" pitchFamily="34" charset="-120"/>
              </a:rPr>
              <a:t>面向</a:t>
            </a:r>
            <a:r>
              <a:rPr lang="zh-TW" altLang="en-US" sz="2000" b="1" dirty="0">
                <a:latin typeface="微軟正黑體" pitchFamily="34" charset="-120"/>
                <a:ea typeface="微軟正黑體" pitchFamily="34" charset="-120"/>
              </a:rPr>
              <a:t>。</a:t>
            </a:r>
          </a:p>
        </p:txBody>
      </p:sp>
      <p:sp>
        <p:nvSpPr>
          <p:cNvPr id="4" name="頁尾版面配置區 3"/>
          <p:cNvSpPr>
            <a:spLocks noGrp="1"/>
          </p:cNvSpPr>
          <p:nvPr>
            <p:ph type="ftr" sz="quarter" idx="11"/>
          </p:nvPr>
        </p:nvSpPr>
        <p:spPr/>
        <p:txBody>
          <a:bodyPr/>
          <a:lstStyle/>
          <a:p>
            <a:endParaRPr lang="zh-TW" altLang="en-US">
              <a:solidFill>
                <a:srgbClr val="000000"/>
              </a:solidFill>
            </a:endParaRPr>
          </a:p>
        </p:txBody>
      </p:sp>
      <p:sp>
        <p:nvSpPr>
          <p:cNvPr id="6" name="投影片編號版面配置區 4"/>
          <p:cNvSpPr>
            <a:spLocks noGrp="1"/>
          </p:cNvSpPr>
          <p:nvPr>
            <p:ph type="sldNum" sz="quarter" idx="12"/>
          </p:nvPr>
        </p:nvSpPr>
        <p:spPr>
          <a:xfrm>
            <a:off x="8640934" y="6299052"/>
            <a:ext cx="488608" cy="365125"/>
          </a:xfrm>
        </p:spPr>
        <p:txBody>
          <a:bodyPr/>
          <a:lstStyle/>
          <a:p>
            <a:fld id="{46724FE8-9185-4749-BF66-5C968326B4F8}" type="slidenum">
              <a:rPr lang="zh-TW" altLang="en-US" sz="1800" b="0">
                <a:solidFill>
                  <a:srgbClr val="000000"/>
                </a:solidFill>
              </a:rPr>
              <a:pPr/>
              <a:t>26</a:t>
            </a:fld>
            <a:endParaRPr lang="zh-TW" altLang="en-US" sz="1800" b="0" dirty="0">
              <a:solidFill>
                <a:srgbClr val="000000"/>
              </a:solidFill>
            </a:endParaRPr>
          </a:p>
        </p:txBody>
      </p:sp>
      <p:pic>
        <p:nvPicPr>
          <p:cNvPr id="7" name="圖片 6">
            <a:extLst>
              <a:ext uri="{FF2B5EF4-FFF2-40B4-BE49-F238E27FC236}">
                <a16:creationId xmlns="" xmlns:a16="http://schemas.microsoft.com/office/drawing/2014/main" id="{AF550EE9-59F2-3946-B219-61B86C062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7" y="2996952"/>
            <a:ext cx="1584176" cy="1584176"/>
          </a:xfrm>
          <a:prstGeom prst="rect">
            <a:avLst/>
          </a:prstGeom>
        </p:spPr>
      </p:pic>
    </p:spTree>
    <p:extLst>
      <p:ext uri="{BB962C8B-B14F-4D97-AF65-F5344CB8AC3E}">
        <p14:creationId xmlns:p14="http://schemas.microsoft.com/office/powerpoint/2010/main" val="3277596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zh-TW" altLang="en-US"/>
          </a:p>
        </p:txBody>
      </p:sp>
      <p:sp>
        <p:nvSpPr>
          <p:cNvPr id="6" name="標題 1"/>
          <p:cNvSpPr>
            <a:spLocks noGrp="1"/>
          </p:cNvSpPr>
          <p:nvPr>
            <p:ph type="title"/>
          </p:nvPr>
        </p:nvSpPr>
        <p:spPr>
          <a:xfrm>
            <a:off x="539552" y="404664"/>
            <a:ext cx="8003232" cy="1296144"/>
          </a:xfrm>
          <a:solidFill>
            <a:srgbClr val="00B0F0"/>
          </a:solidFill>
        </p:spPr>
        <p:txBody>
          <a:bodyPr>
            <a:normAutofit/>
          </a:bodyPr>
          <a:lstStyle/>
          <a:p>
            <a:pPr algn="just"/>
            <a:r>
              <a:rPr lang="zh-TW" altLang="zh-TW" sz="3200" b="1" dirty="0">
                <a:solidFill>
                  <a:schemeClr val="bg1"/>
                </a:solidFill>
              </a:rPr>
              <a:t>明定</a:t>
            </a:r>
            <a:r>
              <a:rPr lang="zh-TW" altLang="zh-TW" sz="3200" b="1" u="sng" dirty="0">
                <a:solidFill>
                  <a:schemeClr val="tx1"/>
                </a:solidFill>
              </a:rPr>
              <a:t>民事或刑事訴訟</a:t>
            </a:r>
            <a:r>
              <a:rPr lang="zh-TW" altLang="zh-TW" sz="3200" b="1" dirty="0">
                <a:solidFill>
                  <a:schemeClr val="bg1"/>
                </a:solidFill>
              </a:rPr>
              <a:t>為收回或處理國有被占用不動產之最後手段？</a:t>
            </a:r>
            <a:endParaRPr lang="zh-TW" altLang="en-US" sz="3200" b="1" dirty="0">
              <a:solidFill>
                <a:schemeClr val="bg1"/>
              </a:solidFill>
            </a:endParaRPr>
          </a:p>
        </p:txBody>
      </p:sp>
      <p:sp>
        <p:nvSpPr>
          <p:cNvPr id="8" name="直排文字版面配置區 2"/>
          <p:cNvSpPr>
            <a:spLocks noGrp="1"/>
          </p:cNvSpPr>
          <p:nvPr>
            <p:ph type="body" orient="vert" idx="1"/>
          </p:nvPr>
        </p:nvSpPr>
        <p:spPr>
          <a:xfrm>
            <a:off x="457200" y="1752600"/>
            <a:ext cx="7620000" cy="4373563"/>
          </a:xfrm>
        </p:spPr>
        <p:txBody>
          <a:bodyPr vert="horz">
            <a:normAutofit fontScale="92500" lnSpcReduction="20000"/>
          </a:bodyPr>
          <a:lstStyle/>
          <a:p>
            <a:pPr marL="342900" indent="-342900">
              <a:buFont typeface="Wingdings" panose="05000000000000000000" pitchFamily="2" charset="2"/>
              <a:buChar char="l"/>
            </a:pPr>
            <a:r>
              <a:rPr lang="zh-TW" altLang="zh-TW" dirty="0"/>
              <a:t>處理原則就國有公用被占用不動產之處理訂有分類</a:t>
            </a:r>
            <a:r>
              <a:rPr lang="zh-TW" altLang="zh-TW" dirty="0" smtClean="0"/>
              <a:t>規範</a:t>
            </a:r>
            <a:r>
              <a:rPr lang="zh-TW" altLang="en-US" dirty="0"/>
              <a:t>：</a:t>
            </a:r>
            <a:endParaRPr lang="en-US" altLang="zh-TW" dirty="0" smtClean="0"/>
          </a:p>
          <a:p>
            <a:pPr marL="800100" lvl="1" indent="-342900">
              <a:buFont typeface="Wingdings" panose="05000000000000000000" pitchFamily="2" charset="2"/>
              <a:buChar char="Ø"/>
            </a:pPr>
            <a:r>
              <a:rPr lang="zh-TW" altLang="zh-TW" dirty="0" smtClean="0"/>
              <a:t>占</a:t>
            </a:r>
            <a:r>
              <a:rPr lang="zh-TW" altLang="zh-TW" dirty="0"/>
              <a:t>用者為機關或</a:t>
            </a:r>
            <a:r>
              <a:rPr lang="zh-TW" altLang="zh-TW" dirty="0" smtClean="0"/>
              <a:t>私人、</a:t>
            </a:r>
            <a:endParaRPr lang="en-US" altLang="zh-TW" dirty="0" smtClean="0"/>
          </a:p>
          <a:p>
            <a:pPr marL="800100" lvl="1" indent="-342900">
              <a:buFont typeface="Wingdings" panose="05000000000000000000" pitchFamily="2" charset="2"/>
              <a:buChar char="Ø"/>
            </a:pPr>
            <a:r>
              <a:rPr lang="zh-TW" altLang="zh-TW" dirty="0" smtClean="0"/>
              <a:t>管理</a:t>
            </a:r>
            <a:r>
              <a:rPr lang="zh-TW" altLang="zh-TW" dirty="0"/>
              <a:t>機關對國有不動產有無公用需要</a:t>
            </a:r>
            <a:r>
              <a:rPr lang="zh-TW" altLang="zh-TW" dirty="0" smtClean="0"/>
              <a:t>、</a:t>
            </a:r>
            <a:endParaRPr lang="en-US" altLang="zh-TW" dirty="0" smtClean="0"/>
          </a:p>
          <a:p>
            <a:pPr marL="800100" lvl="1" indent="-342900">
              <a:buFont typeface="Wingdings" panose="05000000000000000000" pitchFamily="2" charset="2"/>
              <a:buChar char="Ø"/>
            </a:pPr>
            <a:r>
              <a:rPr lang="zh-TW" altLang="zh-TW" dirty="0" smtClean="0"/>
              <a:t>占</a:t>
            </a:r>
            <a:r>
              <a:rPr lang="zh-TW" altLang="zh-TW" dirty="0"/>
              <a:t>用型態是否作居住使用</a:t>
            </a:r>
            <a:r>
              <a:rPr lang="zh-TW" altLang="zh-TW" dirty="0" smtClean="0"/>
              <a:t>、</a:t>
            </a:r>
            <a:endParaRPr lang="en-US" altLang="zh-TW" dirty="0" smtClean="0"/>
          </a:p>
          <a:p>
            <a:pPr marL="800100" lvl="1" indent="-342900">
              <a:buFont typeface="Wingdings" panose="05000000000000000000" pitchFamily="2" charset="2"/>
              <a:buChar char="Ø"/>
            </a:pPr>
            <a:r>
              <a:rPr lang="zh-TW" altLang="zh-TW" dirty="0" smtClean="0"/>
              <a:t>占</a:t>
            </a:r>
            <a:r>
              <a:rPr lang="zh-TW" altLang="zh-TW" dirty="0"/>
              <a:t>用人是否屬社會弱勢</a:t>
            </a:r>
            <a:r>
              <a:rPr lang="zh-TW" altLang="zh-TW" dirty="0" smtClean="0"/>
              <a:t>、</a:t>
            </a:r>
            <a:endParaRPr lang="en-US" altLang="zh-TW" dirty="0" smtClean="0"/>
          </a:p>
          <a:p>
            <a:pPr marL="800100" lvl="1" indent="-342900">
              <a:buFont typeface="Wingdings" panose="05000000000000000000" pitchFamily="2" charset="2"/>
              <a:buChar char="Ø"/>
            </a:pPr>
            <a:r>
              <a:rPr lang="zh-TW" altLang="zh-TW" dirty="0" smtClean="0"/>
              <a:t>占</a:t>
            </a:r>
            <a:r>
              <a:rPr lang="zh-TW" altLang="zh-TW" dirty="0"/>
              <a:t>用情形可否現狀移交國產署接管處理等</a:t>
            </a:r>
            <a:r>
              <a:rPr lang="zh-TW" altLang="zh-TW" dirty="0" smtClean="0"/>
              <a:t>，</a:t>
            </a:r>
            <a:endParaRPr lang="en-US" altLang="zh-TW" dirty="0" smtClean="0"/>
          </a:p>
          <a:p>
            <a:pPr marL="800100" lvl="1" indent="-342900">
              <a:buFont typeface="Wingdings" panose="05000000000000000000" pitchFamily="2" charset="2"/>
              <a:buChar char="Ø"/>
            </a:pPr>
            <a:r>
              <a:rPr lang="zh-TW" altLang="zh-TW" dirty="0" smtClean="0"/>
              <a:t>為</a:t>
            </a:r>
            <a:r>
              <a:rPr lang="zh-TW" altLang="zh-TW" dirty="0"/>
              <a:t>利實務作業，參考與會機關意見製作流程圖如附件</a:t>
            </a:r>
            <a:r>
              <a:rPr lang="zh-TW" altLang="zh-TW" dirty="0" smtClean="0"/>
              <a:t>。</a:t>
            </a:r>
            <a:endParaRPr lang="en-US" altLang="zh-TW" dirty="0" smtClean="0"/>
          </a:p>
          <a:p>
            <a:pPr marL="342900" indent="-342900">
              <a:lnSpc>
                <a:spcPct val="160000"/>
              </a:lnSpc>
              <a:spcBef>
                <a:spcPts val="1200"/>
              </a:spcBef>
              <a:buFont typeface="Wingdings" panose="05000000000000000000" pitchFamily="2" charset="2"/>
              <a:buChar char="l"/>
            </a:pPr>
            <a:r>
              <a:rPr lang="zh-TW" altLang="zh-TW" dirty="0"/>
              <a:t>占用態樣不一，國有不動產遭占用，可能同時涉及違反相關公法規定，處理原則及處理要點甫經修正，需各機關累積實務經驗，再予檢討改進，現階段宜續賦予實務處理彈性，由管理機關斟酌個案情形採取適當處理方式，並機動調整，</a:t>
            </a:r>
            <a:r>
              <a:rPr lang="zh-TW" altLang="zh-TW" u="sng" dirty="0">
                <a:solidFill>
                  <a:srgbClr val="7030A0"/>
                </a:solidFill>
              </a:rPr>
              <a:t>不宜明定民、刑事訴訟一律為收回或處理國有被占用不動產之最後手段，以免損及公共利益。</a:t>
            </a:r>
            <a:endParaRPr lang="zh-TW" altLang="en-US" u="sng" dirty="0">
              <a:solidFill>
                <a:srgbClr val="7030A0"/>
              </a:solidFill>
            </a:endParaRPr>
          </a:p>
        </p:txBody>
      </p:sp>
    </p:spTree>
    <p:extLst>
      <p:ext uri="{BB962C8B-B14F-4D97-AF65-F5344CB8AC3E}">
        <p14:creationId xmlns:p14="http://schemas.microsoft.com/office/powerpoint/2010/main" val="340080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8">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8">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p:cTn id="22"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8">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p:cTn id="27"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8">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p:cTn id="32"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4" dur="1000"/>
                                        <p:tgtEl>
                                          <p:spTgt spid="8">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p:cTn id="37"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39" dur="1000"/>
                                        <p:tgtEl>
                                          <p:spTgt spid="8">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 calcmode="lin" valueType="num">
                                      <p:cBhvr>
                                        <p:cTn id="44" dur="1000" fill="hold"/>
                                        <p:tgtEl>
                                          <p:spTgt spid="8">
                                            <p:txEl>
                                              <p:pRg st="7" end="7"/>
                                            </p:txEl>
                                          </p:spTgt>
                                        </p:tgtEl>
                                        <p:attrNameLst>
                                          <p:attrName>ppt_w</p:attrName>
                                        </p:attrNameLst>
                                      </p:cBhvr>
                                      <p:tavLst>
                                        <p:tav tm="0">
                                          <p:val>
                                            <p:fltVal val="0"/>
                                          </p:val>
                                        </p:tav>
                                        <p:tav tm="100000">
                                          <p:val>
                                            <p:strVal val="#ppt_w"/>
                                          </p:val>
                                        </p:tav>
                                      </p:tavLst>
                                    </p:anim>
                                    <p:anim calcmode="lin" valueType="num">
                                      <p:cBhvr>
                                        <p:cTn id="45" dur="10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46"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zh-TW" altLang="en-US"/>
          </a:p>
        </p:txBody>
      </p:sp>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l="2103" r="2519"/>
          <a:stretch/>
        </p:blipFill>
        <p:spPr>
          <a:xfrm>
            <a:off x="188536" y="443741"/>
            <a:ext cx="8550111" cy="6342389"/>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653136"/>
            <a:ext cx="1227958" cy="122795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79712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zh-TW" altLang="en-US"/>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l="2887" r="1650"/>
          <a:stretch/>
        </p:blipFill>
        <p:spPr>
          <a:xfrm>
            <a:off x="263951" y="194303"/>
            <a:ext cx="8729220" cy="6469394"/>
          </a:xfrm>
          <a:prstGeom prst="rect">
            <a:avLst/>
          </a:prstGeom>
        </p:spPr>
      </p:pic>
    </p:spTree>
    <p:extLst>
      <p:ext uri="{BB962C8B-B14F-4D97-AF65-F5344CB8AC3E}">
        <p14:creationId xmlns:p14="http://schemas.microsoft.com/office/powerpoint/2010/main" val="835599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a:spLocks noGrp="1"/>
          </p:cNvSpPr>
          <p:nvPr>
            <p:ph idx="1"/>
          </p:nvPr>
        </p:nvSpPr>
        <p:spPr>
          <a:xfrm>
            <a:off x="971600" y="1700808"/>
            <a:ext cx="7272808" cy="4176464"/>
          </a:xfrm>
          <a:ln>
            <a:noFill/>
          </a:ln>
        </p:spPr>
        <p:txBody>
          <a:bodyPr>
            <a:noAutofit/>
          </a:bodyPr>
          <a:lstStyle/>
          <a:p>
            <a:pPr marL="711200" indent="-711200">
              <a:lnSpc>
                <a:spcPts val="4200"/>
              </a:lnSpc>
            </a:pPr>
            <a:r>
              <a:rPr lang="zh-TW" altLang="en-US" sz="2800" dirty="0" smtClean="0">
                <a:solidFill>
                  <a:srgbClr val="0070C0"/>
                </a:solidFill>
              </a:rPr>
              <a:t>壹、</a:t>
            </a:r>
            <a:r>
              <a:rPr lang="zh-TW" altLang="en-US" sz="2800" dirty="0">
                <a:solidFill>
                  <a:srgbClr val="0070C0"/>
                </a:solidFill>
              </a:rPr>
              <a:t>前言</a:t>
            </a:r>
            <a:endParaRPr lang="en-US" altLang="zh-TW" sz="2800" dirty="0" smtClean="0">
              <a:solidFill>
                <a:srgbClr val="0070C0"/>
              </a:solidFill>
            </a:endParaRPr>
          </a:p>
          <a:p>
            <a:pPr marL="711200" indent="-711200">
              <a:lnSpc>
                <a:spcPts val="4200"/>
              </a:lnSpc>
            </a:pPr>
            <a:r>
              <a:rPr lang="zh-TW" altLang="en-US" sz="2800" dirty="0" smtClean="0">
                <a:solidFill>
                  <a:srgbClr val="0070C0"/>
                </a:solidFill>
              </a:rPr>
              <a:t>貮、</a:t>
            </a:r>
            <a:r>
              <a:rPr lang="en-US" altLang="zh-TW" sz="2800" dirty="0" smtClean="0">
                <a:solidFill>
                  <a:srgbClr val="0070C0"/>
                </a:solidFill>
                <a:latin typeface="新細明體"/>
                <a:ea typeface="新細明體"/>
              </a:rPr>
              <a:t>「</a:t>
            </a:r>
            <a:r>
              <a:rPr lang="zh-TW" altLang="en-US" sz="2800" dirty="0" smtClean="0">
                <a:solidFill>
                  <a:srgbClr val="0070C0"/>
                </a:solidFill>
              </a:rPr>
              <a:t>各</a:t>
            </a:r>
            <a:r>
              <a:rPr lang="zh-TW" altLang="en-US" sz="2800" dirty="0">
                <a:solidFill>
                  <a:srgbClr val="0070C0"/>
                </a:solidFill>
              </a:rPr>
              <a:t>機關經管國有公用被占用</a:t>
            </a:r>
            <a:r>
              <a:rPr lang="zh-TW" altLang="en-US" sz="2800" dirty="0" smtClean="0">
                <a:solidFill>
                  <a:srgbClr val="0070C0"/>
                </a:solidFill>
              </a:rPr>
              <a:t>不動產處理原則</a:t>
            </a:r>
            <a:r>
              <a:rPr lang="zh-TW" altLang="en-US" sz="2800" dirty="0">
                <a:solidFill>
                  <a:srgbClr val="0070C0"/>
                </a:solidFill>
                <a:latin typeface="新細明體"/>
                <a:ea typeface="新細明體"/>
              </a:rPr>
              <a:t>」</a:t>
            </a:r>
            <a:r>
              <a:rPr lang="zh-TW" altLang="en-US" sz="2800" dirty="0" smtClean="0">
                <a:solidFill>
                  <a:srgbClr val="0070C0"/>
                </a:solidFill>
              </a:rPr>
              <a:t>簡介</a:t>
            </a:r>
            <a:endParaRPr lang="en-US" altLang="zh-TW" sz="2800" dirty="0">
              <a:solidFill>
                <a:srgbClr val="0070C0"/>
              </a:solidFill>
            </a:endParaRPr>
          </a:p>
          <a:p>
            <a:pPr marL="711200" indent="-711200">
              <a:lnSpc>
                <a:spcPts val="4200"/>
              </a:lnSpc>
            </a:pPr>
            <a:r>
              <a:rPr lang="zh-TW" altLang="en-US" sz="2800" dirty="0" smtClean="0">
                <a:solidFill>
                  <a:srgbClr val="0070C0"/>
                </a:solidFill>
              </a:rPr>
              <a:t>叁、</a:t>
            </a:r>
            <a:r>
              <a:rPr lang="en-US" altLang="zh-TW" sz="2800" dirty="0">
                <a:solidFill>
                  <a:srgbClr val="0070C0"/>
                </a:solidFill>
              </a:rPr>
              <a:t>106</a:t>
            </a:r>
            <a:r>
              <a:rPr lang="zh-TW" altLang="en-US" sz="2800" dirty="0">
                <a:solidFill>
                  <a:srgbClr val="0070C0"/>
                </a:solidFill>
              </a:rPr>
              <a:t>年</a:t>
            </a:r>
            <a:r>
              <a:rPr lang="en-US" altLang="zh-TW" sz="2800" dirty="0">
                <a:solidFill>
                  <a:srgbClr val="0070C0"/>
                </a:solidFill>
              </a:rPr>
              <a:t>4</a:t>
            </a:r>
            <a:r>
              <a:rPr lang="zh-TW" altLang="en-US" sz="2800" dirty="0">
                <a:solidFill>
                  <a:srgbClr val="0070C0"/>
                </a:solidFill>
              </a:rPr>
              <a:t>月</a:t>
            </a:r>
            <a:r>
              <a:rPr lang="en-US" altLang="zh-TW" sz="2800" dirty="0">
                <a:solidFill>
                  <a:srgbClr val="0070C0"/>
                </a:solidFill>
              </a:rPr>
              <a:t>25</a:t>
            </a:r>
            <a:r>
              <a:rPr lang="zh-TW" altLang="en-US" sz="2800" dirty="0">
                <a:solidFill>
                  <a:srgbClr val="0070C0"/>
                </a:solidFill>
              </a:rPr>
              <a:t>日修正重點</a:t>
            </a:r>
            <a:endParaRPr lang="en-US" altLang="zh-TW" sz="2800" dirty="0">
              <a:solidFill>
                <a:srgbClr val="0070C0"/>
              </a:solidFill>
            </a:endParaRPr>
          </a:p>
          <a:p>
            <a:pPr marL="712788" indent="-712788" algn="just">
              <a:lnSpc>
                <a:spcPts val="4200"/>
              </a:lnSpc>
            </a:pPr>
            <a:r>
              <a:rPr lang="zh-TW" altLang="en-US" sz="2800" dirty="0" smtClean="0">
                <a:solidFill>
                  <a:srgbClr val="0070C0"/>
                </a:solidFill>
              </a:rPr>
              <a:t>肆、</a:t>
            </a:r>
            <a:r>
              <a:rPr lang="zh-TW" altLang="en-US" sz="2800" dirty="0">
                <a:solidFill>
                  <a:srgbClr val="0070C0"/>
                </a:solidFill>
              </a:rPr>
              <a:t>處理占用之注意事項</a:t>
            </a:r>
            <a:r>
              <a:rPr lang="en-US" altLang="zh-TW" sz="2800" dirty="0">
                <a:solidFill>
                  <a:srgbClr val="0070C0"/>
                </a:solidFill>
              </a:rPr>
              <a:t>(</a:t>
            </a:r>
            <a:r>
              <a:rPr lang="zh-TW" altLang="en-US" sz="2800" dirty="0">
                <a:solidFill>
                  <a:srgbClr val="0070C0"/>
                </a:solidFill>
              </a:rPr>
              <a:t>含涉兩公約人權保障之社福措施說明</a:t>
            </a:r>
            <a:r>
              <a:rPr lang="en-US" altLang="zh-TW" sz="2800" dirty="0">
                <a:solidFill>
                  <a:srgbClr val="0070C0"/>
                </a:solidFill>
              </a:rPr>
              <a:t>)</a:t>
            </a:r>
          </a:p>
          <a:p>
            <a:pPr marL="806450" indent="-806450" algn="just">
              <a:lnSpc>
                <a:spcPts val="4200"/>
              </a:lnSpc>
            </a:pPr>
            <a:endParaRPr lang="en-US" altLang="zh-TW" sz="2800" dirty="0" smtClean="0">
              <a:solidFill>
                <a:srgbClr val="0070C0"/>
              </a:solidFill>
            </a:endParaRPr>
          </a:p>
        </p:txBody>
      </p:sp>
      <p:sp>
        <p:nvSpPr>
          <p:cNvPr id="11" name="文字版面配置區 10"/>
          <p:cNvSpPr>
            <a:spLocks noGrp="1"/>
          </p:cNvSpPr>
          <p:nvPr>
            <p:ph type="body" sz="half" idx="2"/>
          </p:nvPr>
        </p:nvSpPr>
        <p:spPr>
          <a:xfrm>
            <a:off x="683568" y="404664"/>
            <a:ext cx="4464496" cy="1008112"/>
          </a:xfrm>
          <a:ln>
            <a:noFill/>
          </a:ln>
        </p:spPr>
        <p:txBody>
          <a:bodyPr>
            <a:noAutofit/>
          </a:bodyPr>
          <a:lstStyle/>
          <a:p>
            <a:pPr algn="ctr">
              <a:lnSpc>
                <a:spcPct val="200000"/>
              </a:lnSpc>
            </a:pPr>
            <a:r>
              <a:rPr lang="zh-TW" altLang="en-US" sz="3600" dirty="0" smtClean="0">
                <a:solidFill>
                  <a:srgbClr val="0070C0"/>
                </a:solidFill>
              </a:rPr>
              <a:t>課程大綱</a:t>
            </a:r>
            <a:endParaRPr lang="zh-TW" altLang="en-US" sz="3600" dirty="0">
              <a:solidFill>
                <a:srgbClr val="0070C0"/>
              </a:solidFill>
            </a:endParaRPr>
          </a:p>
        </p:txBody>
      </p:sp>
      <p:sp>
        <p:nvSpPr>
          <p:cNvPr id="3" name="頁尾版面配置區 2"/>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987971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92696"/>
            <a:ext cx="7643192" cy="1371600"/>
          </a:xfrm>
          <a:solidFill>
            <a:srgbClr val="00B0F0"/>
          </a:solidFill>
        </p:spPr>
        <p:txBody>
          <a:bodyPr vert="horz" lIns="91440" tIns="45720" rIns="91440" bIns="45720" rtlCol="0" anchor="b">
            <a:normAutofit fontScale="90000"/>
          </a:bodyPr>
          <a:lstStyle/>
          <a:p>
            <a:r>
              <a:rPr lang="zh-TW" altLang="zh-TW" sz="3200" b="1" dirty="0" smtClean="0">
                <a:solidFill>
                  <a:schemeClr val="bg1"/>
                </a:solidFill>
                <a:latin typeface="微軟正黑體" pitchFamily="34" charset="-120"/>
                <a:ea typeface="微軟正黑體" pitchFamily="34" charset="-120"/>
              </a:rPr>
              <a:t>國有</a:t>
            </a:r>
            <a:r>
              <a:rPr lang="zh-TW" altLang="zh-TW" sz="3200" b="1" dirty="0">
                <a:solidFill>
                  <a:schemeClr val="bg1"/>
                </a:solidFill>
                <a:latin typeface="微軟正黑體" pitchFamily="34" charset="-120"/>
                <a:ea typeface="微軟正黑體" pitchFamily="34" charset="-120"/>
              </a:rPr>
              <a:t>公用不動產被占作歷史性非正規住居使用，管理機關</a:t>
            </a:r>
            <a:r>
              <a:rPr lang="zh-TW" altLang="zh-TW" sz="3200" b="1" dirty="0">
                <a:solidFill>
                  <a:schemeClr val="tx1"/>
                </a:solidFill>
                <a:latin typeface="微軟正黑體" pitchFamily="34" charset="-120"/>
                <a:ea typeface="微軟正黑體" pitchFamily="34" charset="-120"/>
              </a:rPr>
              <a:t>已取得收回不動產之確定判決者</a:t>
            </a:r>
            <a:r>
              <a:rPr lang="zh-TW" altLang="zh-TW" sz="3200" b="1" dirty="0">
                <a:solidFill>
                  <a:schemeClr val="bg1"/>
                </a:solidFill>
                <a:latin typeface="微軟正黑體" pitchFamily="34" charset="-120"/>
                <a:ea typeface="微軟正黑體" pitchFamily="34" charset="-120"/>
              </a:rPr>
              <a:t>，如何協助居民原地續住？</a:t>
            </a:r>
            <a:endParaRPr lang="zh-TW" altLang="en-US" sz="3200" b="1" dirty="0">
              <a:solidFill>
                <a:schemeClr val="bg1"/>
              </a:solidFill>
              <a:latin typeface="微軟正黑體" pitchFamily="34" charset="-120"/>
              <a:ea typeface="微軟正黑體" pitchFamily="34" charset="-120"/>
            </a:endParaRPr>
          </a:p>
        </p:txBody>
      </p:sp>
      <p:sp>
        <p:nvSpPr>
          <p:cNvPr id="3" name="直排文字版面配置區 2"/>
          <p:cNvSpPr>
            <a:spLocks noGrp="1"/>
          </p:cNvSpPr>
          <p:nvPr>
            <p:ph type="body" orient="vert" idx="1"/>
          </p:nvPr>
        </p:nvSpPr>
        <p:spPr>
          <a:xfrm>
            <a:off x="539552" y="2276872"/>
            <a:ext cx="7620000" cy="4373563"/>
          </a:xfrm>
        </p:spPr>
        <p:txBody>
          <a:bodyPr vert="horz">
            <a:normAutofit/>
          </a:bodyPr>
          <a:lstStyle/>
          <a:p>
            <a:pPr marL="342900" indent="-342900">
              <a:buFont typeface="Wingdings" panose="05000000000000000000" pitchFamily="2" charset="2"/>
              <a:buChar char="l"/>
            </a:pPr>
            <a:r>
              <a:rPr lang="zh-TW" altLang="zh-TW" sz="2400" dirty="0"/>
              <a:t>國有財產為全民資產，管理機關依法負管理責任，倘經提起訴訟取得收回被占用不動產之法院確定判決，受法律及法定職掌拘束，且須面對監察及民意機關監督，</a:t>
            </a:r>
            <a:r>
              <a:rPr lang="zh-TW" altLang="zh-TW" sz="2400" dirty="0">
                <a:solidFill>
                  <a:srgbClr val="FF0000"/>
                </a:solidFill>
              </a:rPr>
              <a:t>尚難同意占用人所請不執行判決</a:t>
            </a:r>
            <a:r>
              <a:rPr lang="zh-TW" altLang="zh-TW" sz="2400" dirty="0" smtClean="0"/>
              <a:t>。</a:t>
            </a:r>
            <a:endParaRPr lang="en-US" altLang="zh-TW" sz="2400" dirty="0" smtClean="0"/>
          </a:p>
          <a:p>
            <a:pPr marL="342900" indent="-342900">
              <a:buFont typeface="Wingdings" panose="05000000000000000000" pitchFamily="2" charset="2"/>
              <a:buChar char="l"/>
            </a:pPr>
            <a:r>
              <a:rPr lang="zh-TW" altLang="zh-TW" sz="2400" dirty="0" smtClean="0"/>
              <a:t>考量</a:t>
            </a:r>
            <a:r>
              <a:rPr lang="zh-TW" altLang="zh-TW" sz="2400" dirty="0"/>
              <a:t>占用情形因案而異，為賦予實務執行彈性，本部參考</a:t>
            </a:r>
            <a:r>
              <a:rPr lang="zh-TW" altLang="zh-TW" sz="2400" dirty="0">
                <a:solidFill>
                  <a:srgbClr val="FF0000"/>
                </a:solidFill>
              </a:rPr>
              <a:t>法務部</a:t>
            </a:r>
            <a:r>
              <a:rPr lang="zh-TW" altLang="zh-TW" sz="2400" dirty="0"/>
              <a:t>及</a:t>
            </a:r>
            <a:r>
              <a:rPr lang="zh-TW" altLang="zh-TW" sz="2400" dirty="0">
                <a:solidFill>
                  <a:srgbClr val="FF0000"/>
                </a:solidFill>
              </a:rPr>
              <a:t>司法院</a:t>
            </a:r>
            <a:r>
              <a:rPr lang="zh-TW" altLang="zh-TW" sz="2400" dirty="0"/>
              <a:t>意見，增訂處理原則第</a:t>
            </a:r>
            <a:r>
              <a:rPr lang="en-US" altLang="zh-TW" sz="2400" dirty="0"/>
              <a:t>5</a:t>
            </a:r>
            <a:r>
              <a:rPr lang="zh-TW" altLang="zh-TW" sz="2400" dirty="0"/>
              <a:t>點第</a:t>
            </a:r>
            <a:r>
              <a:rPr lang="en-US" altLang="zh-TW" sz="2400" dirty="0"/>
              <a:t>3</a:t>
            </a:r>
            <a:r>
              <a:rPr lang="zh-TW" altLang="zh-TW" sz="2400" dirty="0"/>
              <a:t>項規定：「管理機關已取得收回被占用國有不動產之法院確定判決或與確定判決同一效力之執行名義者，得視個案斟酌聲請強制執行時點。」</a:t>
            </a:r>
            <a:r>
              <a:rPr lang="zh-TW" altLang="zh-TW" sz="2400" dirty="0">
                <a:solidFill>
                  <a:srgbClr val="00B0F0"/>
                </a:solidFill>
              </a:rPr>
              <a:t>管理機關可據以審酌個案情形決定聲請強制執行時點，</a:t>
            </a:r>
            <a:r>
              <a:rPr lang="zh-TW" altLang="zh-TW" sz="2400" dirty="0"/>
              <a:t>現行規定宜予維持。</a:t>
            </a:r>
            <a:endParaRPr lang="zh-TW" altLang="en-US" sz="2400" dirty="0"/>
          </a:p>
        </p:txBody>
      </p:sp>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53305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 xmlns:a16="http://schemas.microsoft.com/office/drawing/2014/main" id="{75ECBD28-99E2-6043-96B4-92947DB78399}"/>
              </a:ext>
            </a:extLst>
          </p:cNvPr>
          <p:cNvSpPr txBox="1"/>
          <p:nvPr/>
        </p:nvSpPr>
        <p:spPr>
          <a:xfrm>
            <a:off x="3307760" y="680323"/>
            <a:ext cx="2646878" cy="830997"/>
          </a:xfrm>
          <a:prstGeom prst="rect">
            <a:avLst/>
          </a:prstGeom>
          <a:noFill/>
        </p:spPr>
        <p:txBody>
          <a:bodyPr wrap="none" rtlCol="0">
            <a:spAutoFit/>
          </a:bodyPr>
          <a:lstStyle/>
          <a:p>
            <a:r>
              <a:rPr lang="zh-CN" altLang="en-US" sz="4800" b="1" dirty="0">
                <a:solidFill>
                  <a:srgbClr val="3A48A9"/>
                </a:solidFill>
                <a:latin typeface="Microsoft JhengHei" panose="020B0604030504040204" pitchFamily="34" charset="-120"/>
                <a:ea typeface="Microsoft JhengHei" panose="020B0604030504040204" pitchFamily="34" charset="-120"/>
              </a:rPr>
              <a:t>整合資源</a:t>
            </a:r>
            <a:endParaRPr kumimoji="1" lang="zh-TW" altLang="en-US" sz="4800" b="1" dirty="0">
              <a:solidFill>
                <a:srgbClr val="3A48A9"/>
              </a:solidFill>
              <a:latin typeface="Microsoft JhengHei" panose="020B0604030504040204" pitchFamily="34" charset="-120"/>
            </a:endParaRPr>
          </a:p>
        </p:txBody>
      </p:sp>
      <p:sp>
        <p:nvSpPr>
          <p:cNvPr id="6" name="文字方塊 5">
            <a:extLst>
              <a:ext uri="{FF2B5EF4-FFF2-40B4-BE49-F238E27FC236}">
                <a16:creationId xmlns="" xmlns:a16="http://schemas.microsoft.com/office/drawing/2014/main" id="{57EB6BE8-184F-6545-AFAE-D268DABF3F34}"/>
              </a:ext>
            </a:extLst>
          </p:cNvPr>
          <p:cNvSpPr txBox="1"/>
          <p:nvPr/>
        </p:nvSpPr>
        <p:spPr>
          <a:xfrm>
            <a:off x="536838" y="5764518"/>
            <a:ext cx="3816424" cy="523220"/>
          </a:xfrm>
          <a:prstGeom prst="rect">
            <a:avLst/>
          </a:prstGeom>
          <a:noFill/>
        </p:spPr>
        <p:txBody>
          <a:bodyPr wrap="square" rtlCol="0">
            <a:spAutoFit/>
          </a:bodyPr>
          <a:lstStyle/>
          <a:p>
            <a:r>
              <a:rPr lang="zh-TW" altLang="en-US" sz="2800" b="1" dirty="0">
                <a:solidFill>
                  <a:srgbClr val="FF0000"/>
                </a:solidFill>
                <a:latin typeface="Microsoft JhengHei" panose="020B0604030504040204" pitchFamily="34" charset="-120"/>
              </a:rPr>
              <a:t>彙整國內社福措施資訊</a:t>
            </a:r>
            <a:endParaRPr lang="en-US" altLang="zh-TW" sz="2800" b="1" dirty="0">
              <a:solidFill>
                <a:srgbClr val="FF0000"/>
              </a:solidFill>
              <a:latin typeface="Microsoft JhengHei" panose="020B0604030504040204" pitchFamily="34" charset="-120"/>
            </a:endParaRPr>
          </a:p>
        </p:txBody>
      </p:sp>
      <p:sp>
        <p:nvSpPr>
          <p:cNvPr id="7" name="文字方塊 6">
            <a:extLst>
              <a:ext uri="{FF2B5EF4-FFF2-40B4-BE49-F238E27FC236}">
                <a16:creationId xmlns="" xmlns:a16="http://schemas.microsoft.com/office/drawing/2014/main" id="{E25DE32F-0467-2F41-8BD1-CEFD048F76E4}"/>
              </a:ext>
            </a:extLst>
          </p:cNvPr>
          <p:cNvSpPr txBox="1"/>
          <p:nvPr/>
        </p:nvSpPr>
        <p:spPr>
          <a:xfrm>
            <a:off x="4860032" y="5764518"/>
            <a:ext cx="3744416" cy="523220"/>
          </a:xfrm>
          <a:prstGeom prst="rect">
            <a:avLst/>
          </a:prstGeom>
          <a:noFill/>
        </p:spPr>
        <p:txBody>
          <a:bodyPr wrap="square" rtlCol="0">
            <a:spAutoFit/>
          </a:bodyPr>
          <a:lstStyle/>
          <a:p>
            <a:r>
              <a:rPr lang="zh-TW" altLang="en-US" sz="2800" b="1" dirty="0">
                <a:solidFill>
                  <a:srgbClr val="FF0000"/>
                </a:solidFill>
                <a:latin typeface="Microsoft JhengHei" panose="020B0604030504040204" pitchFamily="34" charset="-120"/>
              </a:rPr>
              <a:t>建議相關單位釋出資源</a:t>
            </a:r>
            <a:endParaRPr lang="en-US" altLang="zh-TW" sz="2800" b="1" dirty="0">
              <a:solidFill>
                <a:srgbClr val="FF0000"/>
              </a:solidFill>
              <a:latin typeface="Microsoft JhengHei" panose="020B0604030504040204" pitchFamily="34" charset="-120"/>
            </a:endParaRPr>
          </a:p>
        </p:txBody>
      </p:sp>
      <p:graphicFrame>
        <p:nvGraphicFramePr>
          <p:cNvPr id="5" name="資料庫圖表 4">
            <a:extLst>
              <a:ext uri="{FF2B5EF4-FFF2-40B4-BE49-F238E27FC236}">
                <a16:creationId xmlns="" xmlns:a16="http://schemas.microsoft.com/office/drawing/2014/main" id="{6251B539-1079-114B-B25B-6961159545B0}"/>
              </a:ext>
            </a:extLst>
          </p:cNvPr>
          <p:cNvGraphicFramePr/>
          <p:nvPr>
            <p:extLst>
              <p:ext uri="{D42A27DB-BD31-4B8C-83A1-F6EECF244321}">
                <p14:modId xmlns:p14="http://schemas.microsoft.com/office/powerpoint/2010/main" val="3565807990"/>
              </p:ext>
            </p:extLst>
          </p:nvPr>
        </p:nvGraphicFramePr>
        <p:xfrm>
          <a:off x="741030" y="1692531"/>
          <a:ext cx="34080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字方塊 7">
            <a:extLst>
              <a:ext uri="{FF2B5EF4-FFF2-40B4-BE49-F238E27FC236}">
                <a16:creationId xmlns="" xmlns:a16="http://schemas.microsoft.com/office/drawing/2014/main" id="{B362B007-8B0F-7D48-B196-339ECC93618C}"/>
              </a:ext>
            </a:extLst>
          </p:cNvPr>
          <p:cNvSpPr txBox="1"/>
          <p:nvPr/>
        </p:nvSpPr>
        <p:spPr>
          <a:xfrm>
            <a:off x="523166" y="2348880"/>
            <a:ext cx="1393330" cy="707886"/>
          </a:xfrm>
          <a:prstGeom prst="rect">
            <a:avLst/>
          </a:prstGeom>
          <a:noFill/>
        </p:spPr>
        <p:txBody>
          <a:bodyPr wrap="none" rtlCol="0">
            <a:spAutoFit/>
          </a:bodyPr>
          <a:lstStyle/>
          <a:p>
            <a:pPr marL="180975" indent="-180975">
              <a:buFont typeface="Arial" panose="020B0604020202020204" pitchFamily="34" charset="0"/>
              <a:buChar char="•"/>
            </a:pPr>
            <a:r>
              <a:rPr kumimoji="1" lang="zh-TW" altLang="en-US" sz="2000" b="1" dirty="0">
                <a:solidFill>
                  <a:srgbClr val="000000"/>
                </a:solidFill>
                <a:latin typeface="Microsoft JhengHei" panose="020B0604030504040204" pitchFamily="34" charset="-120"/>
              </a:rPr>
              <a:t>社宅安置</a:t>
            </a:r>
            <a:endParaRPr lang="en-US" altLang="zh-TW" sz="2000" b="1" dirty="0">
              <a:solidFill>
                <a:srgbClr val="000000"/>
              </a:solidFill>
              <a:latin typeface="Microsoft JhengHei" panose="020B0604030504040204" pitchFamily="34" charset="-120"/>
            </a:endParaRPr>
          </a:p>
          <a:p>
            <a:pPr marL="180975" indent="-180975">
              <a:buFont typeface="Arial" panose="020B0604020202020204" pitchFamily="34" charset="0"/>
              <a:buChar char="•"/>
            </a:pPr>
            <a:r>
              <a:rPr lang="zh-TW" altLang="en-US" sz="2000" b="1" dirty="0">
                <a:solidFill>
                  <a:srgbClr val="000000"/>
                </a:solidFill>
                <a:latin typeface="Microsoft JhengHei" panose="020B0604030504040204" pitchFamily="34" charset="-120"/>
              </a:rPr>
              <a:t>住宅補貼</a:t>
            </a:r>
            <a:endParaRPr kumimoji="1" lang="zh-TW" altLang="en-US" sz="2000" b="1" dirty="0">
              <a:solidFill>
                <a:srgbClr val="000000"/>
              </a:solidFill>
              <a:latin typeface="Microsoft JhengHei" panose="020B0604030504040204" pitchFamily="34" charset="-120"/>
            </a:endParaRPr>
          </a:p>
        </p:txBody>
      </p:sp>
      <p:sp>
        <p:nvSpPr>
          <p:cNvPr id="11" name="文字方塊 10">
            <a:extLst>
              <a:ext uri="{FF2B5EF4-FFF2-40B4-BE49-F238E27FC236}">
                <a16:creationId xmlns="" xmlns:a16="http://schemas.microsoft.com/office/drawing/2014/main" id="{611FBC4B-62A2-4F4B-849C-9D8647791D4D}"/>
              </a:ext>
            </a:extLst>
          </p:cNvPr>
          <p:cNvSpPr txBox="1"/>
          <p:nvPr/>
        </p:nvSpPr>
        <p:spPr>
          <a:xfrm>
            <a:off x="2750659" y="3573016"/>
            <a:ext cx="1649811" cy="400110"/>
          </a:xfrm>
          <a:prstGeom prst="rect">
            <a:avLst/>
          </a:prstGeom>
          <a:noFill/>
        </p:spPr>
        <p:txBody>
          <a:bodyPr wrap="none" rtlCol="0">
            <a:spAutoFit/>
          </a:bodyPr>
          <a:lstStyle/>
          <a:p>
            <a:pPr marL="180975" indent="-180975">
              <a:buFont typeface="Arial" panose="020B0604020202020204" pitchFamily="34" charset="0"/>
              <a:buChar char="•"/>
            </a:pPr>
            <a:r>
              <a:rPr lang="zh-TW" altLang="en-US" sz="2000" b="1" dirty="0">
                <a:solidFill>
                  <a:srgbClr val="000000"/>
                </a:solidFill>
                <a:latin typeface="Microsoft JhengHei" panose="020B0604030504040204" pitchFamily="34" charset="-120"/>
              </a:rPr>
              <a:t>補助、津貼</a:t>
            </a:r>
            <a:endParaRPr lang="en-US" altLang="zh-TW" sz="2000" b="1" dirty="0">
              <a:solidFill>
                <a:srgbClr val="000000"/>
              </a:solidFill>
              <a:latin typeface="Microsoft JhengHei" panose="020B0604030504040204" pitchFamily="34" charset="-120"/>
            </a:endParaRPr>
          </a:p>
        </p:txBody>
      </p:sp>
      <p:sp>
        <p:nvSpPr>
          <p:cNvPr id="12" name="文字方塊 11">
            <a:extLst>
              <a:ext uri="{FF2B5EF4-FFF2-40B4-BE49-F238E27FC236}">
                <a16:creationId xmlns="" xmlns:a16="http://schemas.microsoft.com/office/drawing/2014/main" id="{E38C087A-C97D-C344-B66D-11E6F299364A}"/>
              </a:ext>
            </a:extLst>
          </p:cNvPr>
          <p:cNvSpPr txBox="1"/>
          <p:nvPr/>
        </p:nvSpPr>
        <p:spPr>
          <a:xfrm>
            <a:off x="523166" y="4716072"/>
            <a:ext cx="1393330" cy="400110"/>
          </a:xfrm>
          <a:prstGeom prst="rect">
            <a:avLst/>
          </a:prstGeom>
          <a:noFill/>
        </p:spPr>
        <p:txBody>
          <a:bodyPr wrap="none" rtlCol="0">
            <a:spAutoFit/>
          </a:bodyPr>
          <a:lstStyle/>
          <a:p>
            <a:pPr marL="180975" indent="-180975">
              <a:buFont typeface="Arial" panose="020B0604020202020204" pitchFamily="34" charset="0"/>
              <a:buChar char="•"/>
            </a:pPr>
            <a:r>
              <a:rPr lang="zh-TW" altLang="en-US" sz="2000" b="1" dirty="0">
                <a:solidFill>
                  <a:srgbClr val="000000"/>
                </a:solidFill>
                <a:latin typeface="Microsoft JhengHei" panose="020B0604030504040204" pitchFamily="34" charset="-120"/>
              </a:rPr>
              <a:t>榮家</a:t>
            </a:r>
            <a:r>
              <a:rPr kumimoji="1" lang="zh-TW" altLang="en-US" sz="2000" b="1" dirty="0">
                <a:solidFill>
                  <a:srgbClr val="000000"/>
                </a:solidFill>
                <a:latin typeface="Microsoft JhengHei" panose="020B0604030504040204" pitchFamily="34" charset="-120"/>
              </a:rPr>
              <a:t>安置</a:t>
            </a:r>
            <a:endParaRPr lang="en-US" altLang="zh-TW" sz="2000" b="1" dirty="0">
              <a:solidFill>
                <a:srgbClr val="000000"/>
              </a:solidFill>
              <a:latin typeface="Microsoft JhengHei" panose="020B0604030504040204" pitchFamily="34" charset="-120"/>
            </a:endParaRPr>
          </a:p>
        </p:txBody>
      </p:sp>
      <p:pic>
        <p:nvPicPr>
          <p:cNvPr id="10" name="圖片 9">
            <a:extLst>
              <a:ext uri="{FF2B5EF4-FFF2-40B4-BE49-F238E27FC236}">
                <a16:creationId xmlns="" xmlns:a16="http://schemas.microsoft.com/office/drawing/2014/main" id="{31E97699-78E9-4B49-9A87-810BDAD0BF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048" y="2232549"/>
            <a:ext cx="1296000" cy="1296000"/>
          </a:xfrm>
          <a:prstGeom prst="rect">
            <a:avLst/>
          </a:prstGeom>
        </p:spPr>
      </p:pic>
      <p:pic>
        <p:nvPicPr>
          <p:cNvPr id="16" name="圖片 15">
            <a:extLst>
              <a:ext uri="{FF2B5EF4-FFF2-40B4-BE49-F238E27FC236}">
                <a16:creationId xmlns="" xmlns:a16="http://schemas.microsoft.com/office/drawing/2014/main" id="{4CD5BDC4-5DC6-E74F-97A0-CDE8735356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048" y="4029628"/>
            <a:ext cx="1296000" cy="1296000"/>
          </a:xfrm>
          <a:prstGeom prst="rect">
            <a:avLst/>
          </a:prstGeom>
        </p:spPr>
      </p:pic>
      <p:sp>
        <p:nvSpPr>
          <p:cNvPr id="17" name="文字方塊 16">
            <a:extLst>
              <a:ext uri="{FF2B5EF4-FFF2-40B4-BE49-F238E27FC236}">
                <a16:creationId xmlns="" xmlns:a16="http://schemas.microsoft.com/office/drawing/2014/main" id="{C159D7EA-7128-2F48-B3D2-53486A8C0956}"/>
              </a:ext>
            </a:extLst>
          </p:cNvPr>
          <p:cNvSpPr txBox="1"/>
          <p:nvPr/>
        </p:nvSpPr>
        <p:spPr>
          <a:xfrm>
            <a:off x="6405122" y="2557353"/>
            <a:ext cx="2267271" cy="1015663"/>
          </a:xfrm>
          <a:prstGeom prst="rect">
            <a:avLst/>
          </a:prstGeom>
          <a:noFill/>
        </p:spPr>
        <p:txBody>
          <a:bodyPr wrap="square" rtlCol="0">
            <a:spAutoFit/>
          </a:bodyPr>
          <a:lstStyle/>
          <a:p>
            <a:r>
              <a:rPr lang="zh-CN" altLang="en-US" sz="2000" b="1" dirty="0">
                <a:solidFill>
                  <a:srgbClr val="000000"/>
                </a:solidFill>
                <a:latin typeface="Microsoft JhengHei" panose="020B0604030504040204" pitchFamily="34" charset="-120"/>
                <a:ea typeface="Microsoft JhengHei" panose="020B0604030504040204" pitchFamily="34" charset="-120"/>
              </a:rPr>
              <a:t>住都中心：</a:t>
            </a:r>
            <a:endParaRPr lang="en-US" altLang="zh-CN" sz="2000" b="1" dirty="0">
              <a:solidFill>
                <a:srgbClr val="000000"/>
              </a:solidFill>
              <a:latin typeface="Microsoft JhengHei" panose="020B0604030504040204" pitchFamily="34" charset="-120"/>
              <a:ea typeface="Microsoft JhengHei" panose="020B0604030504040204" pitchFamily="34" charset="-120"/>
            </a:endParaRPr>
          </a:p>
          <a:p>
            <a:r>
              <a:rPr lang="zh-CN" altLang="en-US" sz="2000" b="1" dirty="0">
                <a:solidFill>
                  <a:srgbClr val="000000"/>
                </a:solidFill>
                <a:latin typeface="Microsoft JhengHei" panose="020B0604030504040204" pitchFamily="34" charset="-120"/>
                <a:ea typeface="Microsoft JhengHei" panose="020B0604030504040204" pitchFamily="34" charset="-120"/>
              </a:rPr>
              <a:t>林口世大運選手村社宅專案出租</a:t>
            </a:r>
            <a:endParaRPr lang="en-US" altLang="zh-TW" sz="2000" b="1" dirty="0">
              <a:solidFill>
                <a:srgbClr val="000000"/>
              </a:solidFill>
              <a:latin typeface="Microsoft JhengHei" panose="020B0604030504040204" pitchFamily="34" charset="-120"/>
            </a:endParaRPr>
          </a:p>
        </p:txBody>
      </p:sp>
      <p:sp>
        <p:nvSpPr>
          <p:cNvPr id="18" name="文字方塊 17">
            <a:extLst>
              <a:ext uri="{FF2B5EF4-FFF2-40B4-BE49-F238E27FC236}">
                <a16:creationId xmlns="" xmlns:a16="http://schemas.microsoft.com/office/drawing/2014/main" id="{F854A426-59A3-9048-86AB-1EF2E39177A3}"/>
              </a:ext>
            </a:extLst>
          </p:cNvPr>
          <p:cNvSpPr txBox="1"/>
          <p:nvPr/>
        </p:nvSpPr>
        <p:spPr>
          <a:xfrm>
            <a:off x="6405123" y="4309965"/>
            <a:ext cx="2267271" cy="1015663"/>
          </a:xfrm>
          <a:prstGeom prst="rect">
            <a:avLst/>
          </a:prstGeom>
          <a:noFill/>
        </p:spPr>
        <p:txBody>
          <a:bodyPr wrap="square" rtlCol="0">
            <a:spAutoFit/>
          </a:bodyPr>
          <a:lstStyle/>
          <a:p>
            <a:r>
              <a:rPr lang="zh-CN" altLang="en-US" sz="2000" b="1" dirty="0">
                <a:solidFill>
                  <a:srgbClr val="000000"/>
                </a:solidFill>
                <a:latin typeface="Microsoft JhengHei" panose="020B0604030504040204" pitchFamily="34" charset="-120"/>
                <a:ea typeface="Microsoft JhengHei" panose="020B0604030504040204" pitchFamily="34" charset="-120"/>
              </a:rPr>
              <a:t>內政部：</a:t>
            </a:r>
            <a:endParaRPr lang="en-US" altLang="zh-CN" sz="2000" b="1" dirty="0">
              <a:solidFill>
                <a:srgbClr val="000000"/>
              </a:solidFill>
              <a:latin typeface="Microsoft JhengHei" panose="020B0604030504040204" pitchFamily="34" charset="-120"/>
              <a:ea typeface="Microsoft JhengHei" panose="020B0604030504040204" pitchFamily="34" charset="-120"/>
            </a:endParaRPr>
          </a:p>
          <a:p>
            <a:r>
              <a:rPr lang="zh-CN" altLang="en-US" sz="2000" b="1" dirty="0">
                <a:solidFill>
                  <a:srgbClr val="000000"/>
                </a:solidFill>
                <a:latin typeface="Microsoft JhengHei" panose="020B0604030504040204" pitchFamily="34" charset="-120"/>
                <a:ea typeface="Microsoft JhengHei" panose="020B0604030504040204" pitchFamily="34" charset="-120"/>
              </a:rPr>
              <a:t>持機關限期搬遷公文申請住宅補貼</a:t>
            </a:r>
            <a:endParaRPr lang="en-US" altLang="zh-TW" sz="2000" b="1" dirty="0">
              <a:solidFill>
                <a:srgbClr val="000000"/>
              </a:solidFill>
              <a:latin typeface="Microsoft JhengHei" panose="020B0604030504040204" pitchFamily="34" charset="-120"/>
            </a:endParaRPr>
          </a:p>
        </p:txBody>
      </p:sp>
      <p:sp>
        <p:nvSpPr>
          <p:cNvPr id="15" name="CustomShape 2"/>
          <p:cNvSpPr/>
          <p:nvPr/>
        </p:nvSpPr>
        <p:spPr>
          <a:xfrm>
            <a:off x="655308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fld id="{CB2E1D88-9D48-4C64-87D9-9FEE9DBAABD9}" type="slidenum">
              <a:rPr lang="en-US" sz="1400" spc="-1">
                <a:solidFill>
                  <a:srgbClr val="8B8B8B"/>
                </a:solidFill>
                <a:latin typeface="Times New Roman"/>
                <a:ea typeface="DejaVu Sans"/>
              </a:rPr>
              <a:pPr algn="r"/>
              <a:t>31</a:t>
            </a:fld>
            <a:endParaRPr lang="en-US" sz="1400" spc="-1" dirty="0">
              <a:solidFill>
                <a:srgbClr val="000000"/>
              </a:solidFill>
            </a:endParaRPr>
          </a:p>
        </p:txBody>
      </p:sp>
    </p:spTree>
    <p:extLst>
      <p:ext uri="{BB962C8B-B14F-4D97-AF65-F5344CB8AC3E}">
        <p14:creationId xmlns:p14="http://schemas.microsoft.com/office/powerpoint/2010/main" val="1850695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 name="甜甜圈 1609">
            <a:extLst>
              <a:ext uri="{FF2B5EF4-FFF2-40B4-BE49-F238E27FC236}">
                <a16:creationId xmlns="" xmlns:a16="http://schemas.microsoft.com/office/drawing/2014/main" id="{1A5FC8D6-91E7-CD43-8AFC-D205E90E7A8F}"/>
              </a:ext>
            </a:extLst>
          </p:cNvPr>
          <p:cNvSpPr>
            <a:spLocks noChangeAspect="1"/>
          </p:cNvSpPr>
          <p:nvPr/>
        </p:nvSpPr>
        <p:spPr>
          <a:xfrm>
            <a:off x="3269660" y="2839841"/>
            <a:ext cx="2520000" cy="2520000"/>
          </a:xfrm>
          <a:prstGeom prst="donut">
            <a:avLst>
              <a:gd name="adj" fmla="val 52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000000"/>
              </a:solidFill>
            </a:endParaRPr>
          </a:p>
        </p:txBody>
      </p:sp>
      <p:sp>
        <p:nvSpPr>
          <p:cNvPr id="2" name="文字方塊 1">
            <a:extLst>
              <a:ext uri="{FF2B5EF4-FFF2-40B4-BE49-F238E27FC236}">
                <a16:creationId xmlns="" xmlns:a16="http://schemas.microsoft.com/office/drawing/2014/main" id="{75ECBD28-99E2-6043-96B4-92947DB78399}"/>
              </a:ext>
            </a:extLst>
          </p:cNvPr>
          <p:cNvSpPr txBox="1"/>
          <p:nvPr/>
        </p:nvSpPr>
        <p:spPr>
          <a:xfrm>
            <a:off x="3269660" y="476672"/>
            <a:ext cx="2646878" cy="830997"/>
          </a:xfrm>
          <a:prstGeom prst="rect">
            <a:avLst/>
          </a:prstGeom>
          <a:noFill/>
        </p:spPr>
        <p:txBody>
          <a:bodyPr wrap="none" rtlCol="0">
            <a:spAutoFit/>
          </a:bodyPr>
          <a:lstStyle/>
          <a:p>
            <a:r>
              <a:rPr lang="zh-CN" altLang="en-US" sz="4800" b="1" dirty="0">
                <a:solidFill>
                  <a:srgbClr val="793CAE"/>
                </a:solidFill>
                <a:latin typeface="Microsoft JhengHei" panose="020B0604030504040204" pitchFamily="34" charset="-120"/>
                <a:ea typeface="Microsoft JhengHei" panose="020B0604030504040204" pitchFamily="34" charset="-120"/>
              </a:rPr>
              <a:t>意見交流</a:t>
            </a:r>
            <a:endParaRPr kumimoji="1" lang="zh-TW" altLang="en-US" sz="4800" b="1" dirty="0">
              <a:solidFill>
                <a:srgbClr val="793CAE"/>
              </a:solidFill>
              <a:latin typeface="Microsoft JhengHei" panose="020B0604030504040204" pitchFamily="34" charset="-120"/>
            </a:endParaRPr>
          </a:p>
        </p:txBody>
      </p:sp>
      <p:pic>
        <p:nvPicPr>
          <p:cNvPr id="1599" name="圖片 1598">
            <a:extLst>
              <a:ext uri="{FF2B5EF4-FFF2-40B4-BE49-F238E27FC236}">
                <a16:creationId xmlns="" xmlns:a16="http://schemas.microsoft.com/office/drawing/2014/main" id="{C60AEA2A-83F2-FA4A-834A-9982B9733C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9099" y="4225993"/>
            <a:ext cx="1260000" cy="1260000"/>
          </a:xfrm>
          <a:prstGeom prst="rect">
            <a:avLst/>
          </a:prstGeom>
        </p:spPr>
      </p:pic>
      <p:pic>
        <p:nvPicPr>
          <p:cNvPr id="1601" name="圖片 1600">
            <a:extLst>
              <a:ext uri="{FF2B5EF4-FFF2-40B4-BE49-F238E27FC236}">
                <a16:creationId xmlns="" xmlns:a16="http://schemas.microsoft.com/office/drawing/2014/main" id="{66DDB5D8-C60E-F14F-A787-C236FF239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7099" y="4225993"/>
            <a:ext cx="1260000" cy="1260000"/>
          </a:xfrm>
          <a:prstGeom prst="rect">
            <a:avLst/>
          </a:prstGeom>
        </p:spPr>
      </p:pic>
      <p:pic>
        <p:nvPicPr>
          <p:cNvPr id="1604" name="圖片 1603">
            <a:extLst>
              <a:ext uri="{FF2B5EF4-FFF2-40B4-BE49-F238E27FC236}">
                <a16:creationId xmlns="" xmlns:a16="http://schemas.microsoft.com/office/drawing/2014/main" id="{F474ECCA-4E54-DA4F-AE9B-229DBB3EC0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713" y="1947843"/>
            <a:ext cx="1548000" cy="1548000"/>
          </a:xfrm>
          <a:prstGeom prst="rect">
            <a:avLst/>
          </a:prstGeom>
        </p:spPr>
      </p:pic>
      <p:sp>
        <p:nvSpPr>
          <p:cNvPr id="1605" name="文字方塊 1604">
            <a:extLst>
              <a:ext uri="{FF2B5EF4-FFF2-40B4-BE49-F238E27FC236}">
                <a16:creationId xmlns="" xmlns:a16="http://schemas.microsoft.com/office/drawing/2014/main" id="{70F2265A-34BC-3E48-8CDE-43C52002BD54}"/>
              </a:ext>
            </a:extLst>
          </p:cNvPr>
          <p:cNvSpPr txBox="1"/>
          <p:nvPr/>
        </p:nvSpPr>
        <p:spPr>
          <a:xfrm>
            <a:off x="3052356" y="1681644"/>
            <a:ext cx="3096344" cy="523220"/>
          </a:xfrm>
          <a:prstGeom prst="rect">
            <a:avLst/>
          </a:prstGeom>
          <a:noFill/>
        </p:spPr>
        <p:txBody>
          <a:bodyPr wrap="square" rtlCol="0">
            <a:spAutoFit/>
          </a:bodyPr>
          <a:lstStyle/>
          <a:p>
            <a:pPr algn="ctr"/>
            <a:r>
              <a:rPr lang="zh-CN" altLang="en-US" sz="2800" b="1" dirty="0" smtClean="0">
                <a:solidFill>
                  <a:srgbClr val="FF0000"/>
                </a:solidFill>
                <a:latin typeface="Microsoft JhengHei" panose="020B0604030504040204" pitchFamily="34" charset="-120"/>
                <a:ea typeface="Microsoft JhengHei" panose="020B0604030504040204" pitchFamily="34" charset="-120"/>
              </a:rPr>
              <a:t>國產署召開會議</a:t>
            </a:r>
            <a:endParaRPr lang="en-US" altLang="zh-TW" sz="2800" b="1" dirty="0">
              <a:solidFill>
                <a:srgbClr val="FF0000"/>
              </a:solidFill>
              <a:latin typeface="Microsoft JhengHei" panose="020B0604030504040204" pitchFamily="34" charset="-120"/>
            </a:endParaRPr>
          </a:p>
        </p:txBody>
      </p:sp>
      <p:sp>
        <p:nvSpPr>
          <p:cNvPr id="1606" name="文字方塊 1605">
            <a:extLst>
              <a:ext uri="{FF2B5EF4-FFF2-40B4-BE49-F238E27FC236}">
                <a16:creationId xmlns="" xmlns:a16="http://schemas.microsoft.com/office/drawing/2014/main" id="{456E3001-CB8B-A343-A24E-F50441565238}"/>
              </a:ext>
            </a:extLst>
          </p:cNvPr>
          <p:cNvSpPr txBox="1"/>
          <p:nvPr/>
        </p:nvSpPr>
        <p:spPr>
          <a:xfrm>
            <a:off x="6564610" y="5024328"/>
            <a:ext cx="1637986" cy="523220"/>
          </a:xfrm>
          <a:prstGeom prst="rect">
            <a:avLst/>
          </a:prstGeom>
          <a:noFill/>
        </p:spPr>
        <p:txBody>
          <a:bodyPr wrap="square" rtlCol="0">
            <a:spAutoFit/>
          </a:bodyPr>
          <a:lstStyle/>
          <a:p>
            <a:r>
              <a:rPr lang="zh-CN" altLang="en-US" sz="2800" b="1" dirty="0">
                <a:solidFill>
                  <a:srgbClr val="FF0000"/>
                </a:solidFill>
                <a:latin typeface="Microsoft JhengHei" panose="020B0604030504040204" pitchFamily="34" charset="-120"/>
                <a:ea typeface="Microsoft JhengHei" panose="020B0604030504040204" pitchFamily="34" charset="-120"/>
              </a:rPr>
              <a:t>人權團體</a:t>
            </a:r>
            <a:endParaRPr lang="en-US" altLang="zh-CN" sz="2800" b="1" dirty="0">
              <a:solidFill>
                <a:srgbClr val="FF0000"/>
              </a:solidFill>
              <a:latin typeface="Microsoft JhengHei" panose="020B0604030504040204" pitchFamily="34" charset="-120"/>
              <a:ea typeface="Microsoft JhengHei" panose="020B0604030504040204" pitchFamily="34" charset="-120"/>
            </a:endParaRPr>
          </a:p>
        </p:txBody>
      </p:sp>
      <p:sp>
        <p:nvSpPr>
          <p:cNvPr id="1607" name="文字方塊 1606">
            <a:extLst>
              <a:ext uri="{FF2B5EF4-FFF2-40B4-BE49-F238E27FC236}">
                <a16:creationId xmlns="" xmlns:a16="http://schemas.microsoft.com/office/drawing/2014/main" id="{2B0D0638-CD10-464E-A0A5-2DC331912220}"/>
              </a:ext>
            </a:extLst>
          </p:cNvPr>
          <p:cNvSpPr txBox="1"/>
          <p:nvPr/>
        </p:nvSpPr>
        <p:spPr>
          <a:xfrm>
            <a:off x="995960" y="5024328"/>
            <a:ext cx="1608210" cy="523220"/>
          </a:xfrm>
          <a:prstGeom prst="rect">
            <a:avLst/>
          </a:prstGeom>
          <a:noFill/>
        </p:spPr>
        <p:txBody>
          <a:bodyPr wrap="square" rtlCol="0">
            <a:spAutoFit/>
          </a:bodyPr>
          <a:lstStyle/>
          <a:p>
            <a:r>
              <a:rPr lang="zh-CN" altLang="en-US" sz="2800" b="1" dirty="0">
                <a:solidFill>
                  <a:srgbClr val="FF0000"/>
                </a:solidFill>
                <a:latin typeface="Microsoft JhengHei" panose="020B0604030504040204" pitchFamily="34" charset="-120"/>
                <a:ea typeface="Microsoft JhengHei" panose="020B0604030504040204" pitchFamily="34" charset="-120"/>
              </a:rPr>
              <a:t>公產機關</a:t>
            </a:r>
            <a:endParaRPr lang="en-US" altLang="zh-CN" sz="2800" b="1" dirty="0">
              <a:solidFill>
                <a:srgbClr val="FF0000"/>
              </a:solidFill>
              <a:latin typeface="Microsoft JhengHei" panose="020B0604030504040204" pitchFamily="34" charset="-120"/>
              <a:ea typeface="Microsoft JhengHei" panose="020B0604030504040204" pitchFamily="34" charset="-120"/>
            </a:endParaRPr>
          </a:p>
        </p:txBody>
      </p:sp>
      <p:sp>
        <p:nvSpPr>
          <p:cNvPr id="1611" name="文字方塊 1610">
            <a:extLst>
              <a:ext uri="{FF2B5EF4-FFF2-40B4-BE49-F238E27FC236}">
                <a16:creationId xmlns="" xmlns:a16="http://schemas.microsoft.com/office/drawing/2014/main" id="{2C0156EE-AFD0-9E47-B494-A3AB4A77126B}"/>
              </a:ext>
            </a:extLst>
          </p:cNvPr>
          <p:cNvSpPr txBox="1"/>
          <p:nvPr/>
        </p:nvSpPr>
        <p:spPr>
          <a:xfrm>
            <a:off x="587015" y="3209002"/>
            <a:ext cx="2426100" cy="1323439"/>
          </a:xfrm>
          <a:prstGeom prst="rect">
            <a:avLst/>
          </a:prstGeom>
          <a:noFill/>
        </p:spPr>
        <p:txBody>
          <a:bodyPr wrap="square" rtlCol="0">
            <a:spAutoFit/>
          </a:bodyPr>
          <a:lstStyle/>
          <a:p>
            <a:pPr marL="184150" indent="-184150">
              <a:buFont typeface="Arial" panose="020B0604020202020204" pitchFamily="34" charset="0"/>
              <a:buChar char="•"/>
            </a:pPr>
            <a:r>
              <a:rPr lang="zh-CN" altLang="en-US" sz="2000" b="1" dirty="0">
                <a:solidFill>
                  <a:srgbClr val="000000"/>
                </a:solidFill>
                <a:latin typeface="Microsoft JhengHei" panose="020B0604030504040204" pitchFamily="34" charset="-120"/>
                <a:ea typeface="Microsoft JhengHei" panose="020B0604030504040204" pitchFamily="34" charset="-120"/>
              </a:rPr>
              <a:t>彙整實務執行經驗</a:t>
            </a:r>
            <a:endParaRPr lang="en-US" altLang="zh-CN" sz="2000" b="1" dirty="0">
              <a:solidFill>
                <a:srgbClr val="000000"/>
              </a:solidFill>
              <a:latin typeface="Microsoft JhengHei" panose="020B0604030504040204" pitchFamily="34" charset="-120"/>
              <a:ea typeface="Microsoft JhengHei" panose="020B0604030504040204" pitchFamily="34" charset="-120"/>
            </a:endParaRPr>
          </a:p>
          <a:p>
            <a:pPr marL="184150" indent="-184150">
              <a:buFont typeface="Arial" panose="020B0604020202020204" pitchFamily="34" charset="0"/>
              <a:buChar char="•"/>
            </a:pPr>
            <a:r>
              <a:rPr lang="zh-CN" altLang="en-US" sz="2000" b="1" dirty="0">
                <a:solidFill>
                  <a:srgbClr val="000000"/>
                </a:solidFill>
                <a:latin typeface="Microsoft JhengHei" panose="020B0604030504040204" pitchFamily="34" charset="-120"/>
                <a:ea typeface="Microsoft JhengHei" panose="020B0604030504040204" pitchFamily="34" charset="-120"/>
              </a:rPr>
              <a:t>提醒占用處理應注意事項</a:t>
            </a:r>
            <a:endParaRPr lang="en-US" altLang="zh-CN" sz="2000" b="1" dirty="0">
              <a:solidFill>
                <a:srgbClr val="000000"/>
              </a:solidFill>
              <a:latin typeface="Microsoft JhengHei" panose="020B0604030504040204" pitchFamily="34" charset="-120"/>
              <a:ea typeface="Microsoft JhengHei" panose="020B0604030504040204" pitchFamily="34" charset="-120"/>
            </a:endParaRPr>
          </a:p>
          <a:p>
            <a:pPr marL="184150" indent="-184150">
              <a:buFont typeface="Arial" panose="020B0604020202020204" pitchFamily="34" charset="0"/>
              <a:buChar char="•"/>
            </a:pPr>
            <a:r>
              <a:rPr lang="zh-CN" altLang="en-US" sz="2000" b="1" dirty="0">
                <a:solidFill>
                  <a:srgbClr val="000000"/>
                </a:solidFill>
                <a:latin typeface="Microsoft JhengHei" panose="020B0604030504040204" pitchFamily="34" charset="-120"/>
                <a:ea typeface="Microsoft JhengHei" panose="020B0604030504040204" pitchFamily="34" charset="-120"/>
              </a:rPr>
              <a:t>精進分級分類處理</a:t>
            </a:r>
            <a:endParaRPr lang="en-US" altLang="zh-TW" sz="2000" b="1" dirty="0">
              <a:solidFill>
                <a:srgbClr val="000000"/>
              </a:solidFill>
              <a:latin typeface="Microsoft JhengHei" panose="020B0604030504040204" pitchFamily="34" charset="-120"/>
            </a:endParaRPr>
          </a:p>
        </p:txBody>
      </p:sp>
      <p:sp>
        <p:nvSpPr>
          <p:cNvPr id="1612" name="文字方塊 1611">
            <a:extLst>
              <a:ext uri="{FF2B5EF4-FFF2-40B4-BE49-F238E27FC236}">
                <a16:creationId xmlns="" xmlns:a16="http://schemas.microsoft.com/office/drawing/2014/main" id="{D3D568C4-98EA-0140-A34F-7D706D89A3CC}"/>
              </a:ext>
            </a:extLst>
          </p:cNvPr>
          <p:cNvSpPr txBox="1"/>
          <p:nvPr/>
        </p:nvSpPr>
        <p:spPr>
          <a:xfrm>
            <a:off x="6382736" y="3209003"/>
            <a:ext cx="2426100" cy="1323439"/>
          </a:xfrm>
          <a:prstGeom prst="rect">
            <a:avLst/>
          </a:prstGeom>
          <a:noFill/>
        </p:spPr>
        <p:txBody>
          <a:bodyPr wrap="square" rtlCol="0">
            <a:spAutoFit/>
          </a:bodyPr>
          <a:lstStyle/>
          <a:p>
            <a:pPr marL="184150" indent="-184150">
              <a:buFont typeface="Arial" panose="020B0604020202020204" pitchFamily="34" charset="0"/>
              <a:buChar char="•"/>
            </a:pPr>
            <a:r>
              <a:rPr lang="zh-TW" altLang="en-US" sz="2000" b="1" dirty="0">
                <a:solidFill>
                  <a:srgbClr val="000000"/>
                </a:solidFill>
                <a:latin typeface="Microsoft JhengHei" panose="020B0604030504040204" pitchFamily="34" charset="-120"/>
              </a:rPr>
              <a:t>協調其代為協處排占前之調查及評估（如：占用人安置需求等）</a:t>
            </a:r>
            <a:endParaRPr lang="en-US" altLang="zh-TW" sz="2000" b="1" dirty="0">
              <a:solidFill>
                <a:srgbClr val="000000"/>
              </a:solidFill>
              <a:latin typeface="Microsoft JhengHei" panose="020B0604030504040204" pitchFamily="34" charset="-120"/>
            </a:endParaRPr>
          </a:p>
        </p:txBody>
      </p:sp>
      <p:sp>
        <p:nvSpPr>
          <p:cNvPr id="14" name="CustomShape 2"/>
          <p:cNvSpPr/>
          <p:nvPr/>
        </p:nvSpPr>
        <p:spPr>
          <a:xfrm>
            <a:off x="655308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fld id="{CB2E1D88-9D48-4C64-87D9-9FEE9DBAABD9}" type="slidenum">
              <a:rPr lang="en-US" sz="1400" spc="-1">
                <a:solidFill>
                  <a:srgbClr val="8B8B8B"/>
                </a:solidFill>
                <a:latin typeface="Times New Roman"/>
                <a:ea typeface="DejaVu Sans"/>
              </a:rPr>
              <a:pPr algn="r"/>
              <a:t>32</a:t>
            </a:fld>
            <a:endParaRPr lang="en-US" sz="1400" spc="-1" dirty="0">
              <a:solidFill>
                <a:srgbClr val="000000"/>
              </a:solidFill>
            </a:endParaRPr>
          </a:p>
        </p:txBody>
      </p:sp>
    </p:spTree>
    <p:extLst>
      <p:ext uri="{BB962C8B-B14F-4D97-AF65-F5344CB8AC3E}">
        <p14:creationId xmlns:p14="http://schemas.microsoft.com/office/powerpoint/2010/main" val="4277994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539552" y="1700808"/>
            <a:ext cx="8219256" cy="3456384"/>
          </a:xfrm>
        </p:spPr>
        <p:txBody>
          <a:bodyPr vert="horz">
            <a:normAutofit fontScale="92500" lnSpcReduction="20000"/>
          </a:bodyPr>
          <a:lstStyle/>
          <a:p>
            <a:pPr algn="just">
              <a:buClr>
                <a:schemeClr val="accent2"/>
              </a:buClr>
              <a:buFont typeface="Wingdings" pitchFamily="2" charset="2"/>
              <a:buChar char="u"/>
            </a:pPr>
            <a:r>
              <a:rPr lang="zh-TW" altLang="zh-TW" sz="3200" dirty="0" smtClean="0">
                <a:solidFill>
                  <a:srgbClr val="3333CC"/>
                </a:solidFill>
                <a:latin typeface="微軟正黑體" pitchFamily="34" charset="-120"/>
                <a:ea typeface="微軟正黑體" pitchFamily="34" charset="-120"/>
              </a:rPr>
              <a:t>內政部107</a:t>
            </a:r>
            <a:r>
              <a:rPr lang="en-US" altLang="zh-TW" sz="3200" dirty="0" smtClean="0">
                <a:solidFill>
                  <a:srgbClr val="3333CC"/>
                </a:solidFill>
                <a:latin typeface="微軟正黑體" pitchFamily="34" charset="-120"/>
                <a:ea typeface="微軟正黑體" pitchFamily="34" charset="-120"/>
              </a:rPr>
              <a:t>.</a:t>
            </a:r>
            <a:r>
              <a:rPr lang="zh-TW" altLang="zh-TW" sz="3200" dirty="0" smtClean="0">
                <a:solidFill>
                  <a:srgbClr val="3333CC"/>
                </a:solidFill>
                <a:latin typeface="微軟正黑體" pitchFamily="34" charset="-120"/>
                <a:ea typeface="微軟正黑體" pitchFamily="34" charset="-120"/>
              </a:rPr>
              <a:t>6</a:t>
            </a:r>
            <a:r>
              <a:rPr lang="en-US" altLang="zh-TW" sz="3200" dirty="0" smtClean="0">
                <a:solidFill>
                  <a:srgbClr val="3333CC"/>
                </a:solidFill>
                <a:latin typeface="微軟正黑體" pitchFamily="34" charset="-120"/>
                <a:ea typeface="微軟正黑體" pitchFamily="34" charset="-120"/>
              </a:rPr>
              <a:t>.</a:t>
            </a:r>
            <a:r>
              <a:rPr lang="zh-TW" altLang="zh-TW" sz="3200" dirty="0" smtClean="0">
                <a:solidFill>
                  <a:srgbClr val="3333CC"/>
                </a:solidFill>
                <a:latin typeface="微軟正黑體" pitchFamily="34" charset="-120"/>
                <a:ea typeface="微軟正黑體" pitchFamily="34" charset="-120"/>
              </a:rPr>
              <a:t>4修正發布</a:t>
            </a:r>
            <a:endParaRPr lang="en-US" altLang="zh-TW" sz="3200" dirty="0" smtClean="0">
              <a:solidFill>
                <a:srgbClr val="3333CC"/>
              </a:solidFill>
              <a:latin typeface="微軟正黑體" pitchFamily="34" charset="-120"/>
              <a:ea typeface="微軟正黑體" pitchFamily="34" charset="-120"/>
            </a:endParaRPr>
          </a:p>
          <a:p>
            <a:pPr lvl="1" algn="just">
              <a:buClr>
                <a:schemeClr val="accent2"/>
              </a:buClr>
              <a:buNone/>
            </a:pPr>
            <a:r>
              <a:rPr lang="zh-TW" altLang="zh-TW" sz="3200" b="1" dirty="0" smtClean="0">
                <a:solidFill>
                  <a:srgbClr val="3333CC"/>
                </a:solidFill>
                <a:latin typeface="微軟正黑體" pitchFamily="34" charset="-120"/>
                <a:ea typeface="微軟正黑體" pitchFamily="34" charset="-120"/>
              </a:rPr>
              <a:t>「自建自購住宅貸款利息及租金補貼辦法」</a:t>
            </a:r>
            <a:endParaRPr lang="en-US" altLang="zh-TW" sz="3200" b="1" dirty="0" smtClean="0">
              <a:solidFill>
                <a:srgbClr val="3333CC"/>
              </a:solidFill>
              <a:latin typeface="微軟正黑體" pitchFamily="34" charset="-120"/>
              <a:ea typeface="微軟正黑體" pitchFamily="34" charset="-120"/>
            </a:endParaRPr>
          </a:p>
          <a:p>
            <a:pPr lvl="1" algn="just">
              <a:buClr>
                <a:schemeClr val="accent2"/>
              </a:buClr>
              <a:buNone/>
            </a:pPr>
            <a:r>
              <a:rPr lang="zh-TW" altLang="zh-TW" sz="3200" b="1" dirty="0" smtClean="0">
                <a:solidFill>
                  <a:srgbClr val="3333CC"/>
                </a:solidFill>
                <a:latin typeface="微軟正黑體" pitchFamily="34" charset="-120"/>
                <a:ea typeface="微軟正黑體" pitchFamily="34" charset="-120"/>
              </a:rPr>
              <a:t>「修繕住宅貸款利息及簡易修繕住宅費用補貼辦法」</a:t>
            </a:r>
            <a:endParaRPr lang="en-US" altLang="zh-TW" sz="3200" b="1" dirty="0" smtClean="0">
              <a:solidFill>
                <a:srgbClr val="3333CC"/>
              </a:solidFill>
              <a:latin typeface="微軟正黑體" pitchFamily="34" charset="-120"/>
              <a:ea typeface="微軟正黑體" pitchFamily="34" charset="-120"/>
            </a:endParaRPr>
          </a:p>
          <a:p>
            <a:pPr marL="441325" lvl="1" indent="15875" algn="just">
              <a:buClr>
                <a:schemeClr val="accent2"/>
              </a:buClr>
              <a:buNone/>
            </a:pPr>
            <a:endParaRPr lang="en-US" altLang="zh-TW" sz="2400" b="1" dirty="0" smtClean="0">
              <a:solidFill>
                <a:srgbClr val="FF0000"/>
              </a:solidFill>
              <a:latin typeface="微軟正黑體" pitchFamily="34" charset="-120"/>
              <a:ea typeface="微軟正黑體" pitchFamily="34" charset="-120"/>
            </a:endParaRPr>
          </a:p>
          <a:p>
            <a:pPr marL="441325" lvl="1" indent="15875" algn="just">
              <a:buClr>
                <a:schemeClr val="accent2"/>
              </a:buClr>
              <a:buNone/>
            </a:pPr>
            <a:r>
              <a:rPr lang="zh-TW" altLang="zh-TW" sz="2400" b="1" dirty="0" smtClean="0">
                <a:solidFill>
                  <a:srgbClr val="FF0000"/>
                </a:solidFill>
                <a:latin typeface="微軟正黑體" pitchFamily="34" charset="-120"/>
                <a:ea typeface="微軟正黑體" pitchFamily="34" charset="-120"/>
              </a:rPr>
              <a:t>無自有住宅，申請住宅補貼。</a:t>
            </a:r>
            <a:endParaRPr lang="en-US" altLang="zh-TW" sz="2400" b="1" dirty="0" smtClean="0">
              <a:solidFill>
                <a:srgbClr val="FF0000"/>
              </a:solidFill>
              <a:latin typeface="微軟正黑體" pitchFamily="34" charset="-120"/>
              <a:ea typeface="微軟正黑體" pitchFamily="34" charset="-120"/>
            </a:endParaRPr>
          </a:p>
          <a:p>
            <a:pPr marL="441325" lvl="1" indent="15875" algn="just">
              <a:buClr>
                <a:schemeClr val="accent2"/>
              </a:buClr>
              <a:buNone/>
            </a:pPr>
            <a:r>
              <a:rPr lang="zh-TW" altLang="zh-TW" dirty="0" smtClean="0">
                <a:solidFill>
                  <a:srgbClr val="FF0000"/>
                </a:solidFill>
                <a:latin typeface="微軟正黑體" pitchFamily="34" charset="-120"/>
                <a:ea typeface="微軟正黑體" pitchFamily="34" charset="-120"/>
              </a:rPr>
              <a:t>增訂家庭成員僅持有經政府</a:t>
            </a:r>
            <a:r>
              <a:rPr lang="zh-TW" altLang="zh-TW" b="1" dirty="0" smtClean="0">
                <a:solidFill>
                  <a:srgbClr val="FF0000"/>
                </a:solidFill>
                <a:latin typeface="微軟正黑體" pitchFamily="34" charset="-120"/>
                <a:ea typeface="微軟正黑體" pitchFamily="34" charset="-120"/>
              </a:rPr>
              <a:t>「公告拆遷」</a:t>
            </a:r>
            <a:r>
              <a:rPr lang="zh-TW" altLang="zh-TW" dirty="0" smtClean="0">
                <a:solidFill>
                  <a:srgbClr val="FF0000"/>
                </a:solidFill>
                <a:latin typeface="微軟正黑體" pitchFamily="34" charset="-120"/>
                <a:ea typeface="微軟正黑體" pitchFamily="34" charset="-120"/>
              </a:rPr>
              <a:t>之住宅，視為無自有住宅，得依規定申請住宅補貼。</a:t>
            </a:r>
            <a:endParaRPr lang="en-US" altLang="zh-TW" sz="2400" dirty="0" smtClean="0">
              <a:solidFill>
                <a:srgbClr val="FF0000"/>
              </a:solidFill>
              <a:latin typeface="微軟正黑體" pitchFamily="34" charset="-120"/>
              <a:ea typeface="微軟正黑體" pitchFamily="34" charset="-120"/>
            </a:endParaRPr>
          </a:p>
          <a:p>
            <a:pPr algn="just">
              <a:buClr>
                <a:schemeClr val="accent2"/>
              </a:buClr>
              <a:buNone/>
            </a:pPr>
            <a:r>
              <a:rPr lang="en-US" altLang="zh-TW" sz="2400" dirty="0" smtClean="0">
                <a:solidFill>
                  <a:srgbClr val="3333CC"/>
                </a:solidFill>
                <a:latin typeface="微軟正黑體" pitchFamily="34" charset="-120"/>
                <a:ea typeface="微軟正黑體" pitchFamily="34" charset="-120"/>
              </a:rPr>
              <a:t>     </a:t>
            </a:r>
          </a:p>
          <a:p>
            <a:pPr algn="just">
              <a:buClr>
                <a:schemeClr val="accent2"/>
              </a:buClr>
              <a:buNone/>
            </a:pPr>
            <a:endParaRPr lang="en-US" altLang="zh-TW" sz="2400" dirty="0" smtClean="0">
              <a:solidFill>
                <a:srgbClr val="3333CC"/>
              </a:solidFill>
              <a:latin typeface="微軟正黑體" pitchFamily="34" charset="-120"/>
              <a:ea typeface="微軟正黑體" pitchFamily="34" charset="-120"/>
            </a:endParaRPr>
          </a:p>
        </p:txBody>
      </p:sp>
      <p:pic>
        <p:nvPicPr>
          <p:cNvPr id="4" name="圖片 3" descr="租金補貼.jpg"/>
          <p:cNvPicPr>
            <a:picLocks noChangeAspect="1"/>
          </p:cNvPicPr>
          <p:nvPr/>
        </p:nvPicPr>
        <p:blipFill>
          <a:blip r:embed="rId2" cstate="print"/>
          <a:stretch>
            <a:fillRect/>
          </a:stretch>
        </p:blipFill>
        <p:spPr>
          <a:xfrm>
            <a:off x="6081206" y="620689"/>
            <a:ext cx="2435657" cy="100811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zh-TW" altLang="en-US"/>
          </a:p>
        </p:txBody>
      </p:sp>
      <p:pic>
        <p:nvPicPr>
          <p:cNvPr id="6" name="圖片 5"/>
          <p:cNvPicPr>
            <a:picLocks noChangeAspect="1"/>
          </p:cNvPicPr>
          <p:nvPr/>
        </p:nvPicPr>
        <p:blipFill rotWithShape="1">
          <a:blip r:embed="rId2">
            <a:extLst>
              <a:ext uri="{28A0092B-C50C-407E-A947-70E740481C1C}">
                <a14:useLocalDpi xmlns:a14="http://schemas.microsoft.com/office/drawing/2010/main" val="0"/>
              </a:ext>
            </a:extLst>
          </a:blip>
          <a:srcRect l="8624" t="4934" r="6864" b="12597"/>
          <a:stretch/>
        </p:blipFill>
        <p:spPr>
          <a:xfrm>
            <a:off x="2411760" y="260648"/>
            <a:ext cx="4514480" cy="6228705"/>
          </a:xfrm>
          <a:prstGeom prst="rect">
            <a:avLst/>
          </a:prstGeom>
        </p:spPr>
      </p:pic>
    </p:spTree>
    <p:extLst>
      <p:ext uri="{BB962C8B-B14F-4D97-AF65-F5344CB8AC3E}">
        <p14:creationId xmlns:p14="http://schemas.microsoft.com/office/powerpoint/2010/main" val="3149151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1340768"/>
            <a:ext cx="5791200" cy="4107904"/>
          </a:xfrm>
        </p:spPr>
        <p:txBody>
          <a:bodyPr>
            <a:normAutofit fontScale="90000"/>
          </a:bodyPr>
          <a:lstStyle/>
          <a:p>
            <a:pPr>
              <a:spcBef>
                <a:spcPts val="3000"/>
              </a:spcBef>
            </a:pPr>
            <a:r>
              <a:rPr lang="zh-TW" altLang="en-US" b="1" dirty="0">
                <a:solidFill>
                  <a:srgbClr val="0070C0"/>
                </a:solidFill>
              </a:rPr>
              <a:t>社福</a:t>
            </a:r>
            <a:r>
              <a:rPr lang="zh-TW" altLang="en-US" b="1" dirty="0" smtClean="0">
                <a:solidFill>
                  <a:srgbClr val="0070C0"/>
                </a:solidFill>
              </a:rPr>
              <a:t>措施簡要說明</a:t>
            </a:r>
            <a:r>
              <a:rPr lang="en-US" altLang="zh-TW" b="1" dirty="0" smtClean="0">
                <a:solidFill>
                  <a:srgbClr val="0070C0"/>
                </a:solidFill>
              </a:rPr>
              <a:t/>
            </a:r>
            <a:br>
              <a:rPr lang="en-US" altLang="zh-TW" b="1" dirty="0" smtClean="0">
                <a:solidFill>
                  <a:srgbClr val="0070C0"/>
                </a:solidFill>
              </a:rPr>
            </a:br>
            <a:r>
              <a:rPr lang="en-US" altLang="zh-TW" dirty="0" smtClean="0">
                <a:solidFill>
                  <a:srgbClr val="0070C0"/>
                </a:solidFill>
              </a:rPr>
              <a:t/>
            </a:r>
            <a:br>
              <a:rPr lang="en-US" altLang="zh-TW" dirty="0" smtClean="0">
                <a:solidFill>
                  <a:srgbClr val="0070C0"/>
                </a:solidFill>
              </a:rPr>
            </a:br>
            <a:r>
              <a:rPr lang="zh-TW" altLang="en-US" dirty="0" smtClean="0">
                <a:solidFill>
                  <a:srgbClr val="3333CC"/>
                </a:solidFill>
                <a:latin typeface="微軟正黑體" pitchFamily="34" charset="-120"/>
                <a:ea typeface="微軟正黑體" pitchFamily="34" charset="-120"/>
              </a:rPr>
              <a:t>財政部</a:t>
            </a:r>
            <a:r>
              <a:rPr lang="en-US" altLang="zh-TW" dirty="0">
                <a:solidFill>
                  <a:srgbClr val="3333CC"/>
                </a:solidFill>
                <a:latin typeface="微軟正黑體" pitchFamily="34" charset="-120"/>
                <a:ea typeface="微軟正黑體" pitchFamily="34" charset="-120"/>
              </a:rPr>
              <a:t>108.2.15</a:t>
            </a:r>
            <a:r>
              <a:rPr lang="zh-TW" altLang="en-US" dirty="0">
                <a:solidFill>
                  <a:srgbClr val="3333CC"/>
                </a:solidFill>
                <a:latin typeface="微軟正黑體" pitchFamily="34" charset="-120"/>
                <a:ea typeface="微軟正黑體" pitchFamily="34" charset="-120"/>
              </a:rPr>
              <a:t>通</a:t>
            </a:r>
            <a:r>
              <a:rPr lang="zh-TW" altLang="en-US" dirty="0" smtClean="0">
                <a:solidFill>
                  <a:srgbClr val="3333CC"/>
                </a:solidFill>
                <a:latin typeface="微軟正黑體" pitchFamily="34" charset="-120"/>
                <a:ea typeface="微軟正黑體" pitchFamily="34" charset="-120"/>
              </a:rPr>
              <a:t>函社會福利</a:t>
            </a:r>
            <a:r>
              <a:rPr lang="zh-TW" altLang="en-US" dirty="0">
                <a:solidFill>
                  <a:srgbClr val="3333CC"/>
                </a:solidFill>
                <a:latin typeface="微軟正黑體" pitchFamily="34" charset="-120"/>
                <a:ea typeface="微軟正黑體" pitchFamily="34" charset="-120"/>
              </a:rPr>
              <a:t>措施</a:t>
            </a:r>
            <a:r>
              <a:rPr lang="zh-TW" altLang="en-US" dirty="0" smtClean="0">
                <a:solidFill>
                  <a:srgbClr val="3333CC"/>
                </a:solidFill>
                <a:latin typeface="微軟正黑體" pitchFamily="34" charset="-120"/>
                <a:ea typeface="微軟正黑體" pitchFamily="34" charset="-120"/>
              </a:rPr>
              <a:t>資訊</a:t>
            </a:r>
            <a:r>
              <a:rPr lang="zh-TW" altLang="zh-TW" dirty="0" smtClean="0">
                <a:solidFill>
                  <a:srgbClr val="3333CC"/>
                </a:solidFill>
                <a:latin typeface="微軟正黑體" pitchFamily="34" charset="-120"/>
                <a:ea typeface="微軟正黑體" pitchFamily="34" charset="-120"/>
              </a:rPr>
              <a:t>請</a:t>
            </a:r>
            <a:r>
              <a:rPr lang="zh-TW" altLang="zh-TW" dirty="0">
                <a:solidFill>
                  <a:srgbClr val="3333CC"/>
                </a:solidFill>
                <a:latin typeface="微軟正黑體" pitchFamily="34" charset="-120"/>
                <a:ea typeface="微軟正黑體" pitchFamily="34" charset="-120"/>
              </a:rPr>
              <a:t>注意</a:t>
            </a:r>
            <a:r>
              <a:rPr lang="zh-TW" altLang="en-US" dirty="0">
                <a:solidFill>
                  <a:srgbClr val="3333CC"/>
                </a:solidFill>
                <a:latin typeface="微軟正黑體" pitchFamily="34" charset="-120"/>
                <a:ea typeface="微軟正黑體" pitchFamily="34" charset="-120"/>
              </a:rPr>
              <a:t>公約</a:t>
            </a:r>
            <a:r>
              <a:rPr lang="zh-TW" altLang="zh-TW" dirty="0">
                <a:solidFill>
                  <a:srgbClr val="3333CC"/>
                </a:solidFill>
                <a:latin typeface="微軟正黑體" pitchFamily="34" charset="-120"/>
                <a:ea typeface="微軟正黑體" pitchFamily="34" charset="-120"/>
              </a:rPr>
              <a:t>適足居住權保障意旨，結合社福</a:t>
            </a:r>
            <a:r>
              <a:rPr lang="zh-TW" altLang="zh-TW" dirty="0" smtClean="0">
                <a:solidFill>
                  <a:srgbClr val="3333CC"/>
                </a:solidFill>
                <a:latin typeface="微軟正黑體" pitchFamily="34" charset="-120"/>
                <a:ea typeface="微軟正黑體" pitchFamily="34" charset="-120"/>
              </a:rPr>
              <a:t>措施</a:t>
            </a:r>
            <a:r>
              <a:rPr lang="zh-TW" altLang="en-US" dirty="0" smtClean="0">
                <a:solidFill>
                  <a:srgbClr val="3333CC"/>
                </a:solidFill>
                <a:latin typeface="微軟正黑體" pitchFamily="34" charset="-120"/>
                <a:ea typeface="微軟正黑體" pitchFamily="34" charset="-120"/>
              </a:rPr>
              <a:t>，</a:t>
            </a:r>
            <a:r>
              <a:rPr lang="zh-TW" altLang="zh-TW" dirty="0" smtClean="0">
                <a:solidFill>
                  <a:srgbClr val="3333CC"/>
                </a:solidFill>
                <a:latin typeface="微軟正黑體" pitchFamily="34" charset="-120"/>
                <a:ea typeface="微軟正黑體" pitchFamily="34" charset="-120"/>
              </a:rPr>
              <a:t>透過</a:t>
            </a:r>
            <a:r>
              <a:rPr lang="zh-TW" altLang="zh-TW" dirty="0">
                <a:solidFill>
                  <a:srgbClr val="3333CC"/>
                </a:solidFill>
                <a:latin typeface="微軟正黑體" pitchFamily="34" charset="-120"/>
                <a:ea typeface="微軟正黑體" pitchFamily="34" charset="-120"/>
              </a:rPr>
              <a:t>機</a:t>
            </a:r>
            <a:r>
              <a:rPr lang="zh-TW" altLang="en-US" dirty="0">
                <a:solidFill>
                  <a:srgbClr val="3333CC"/>
                </a:solidFill>
                <a:latin typeface="微軟正黑體" pitchFamily="34" charset="-120"/>
                <a:ea typeface="微軟正黑體" pitchFamily="34" charset="-120"/>
              </a:rPr>
              <a:t> </a:t>
            </a:r>
            <a:r>
              <a:rPr lang="zh-TW" altLang="zh-TW" dirty="0">
                <a:solidFill>
                  <a:srgbClr val="3333CC"/>
                </a:solidFill>
                <a:latin typeface="微軟正黑體" pitchFamily="34" charset="-120"/>
                <a:ea typeface="微軟正黑體" pitchFamily="34" charset="-120"/>
              </a:rPr>
              <a:t>關間資源共享及協力合作，提供民眾周全協助</a:t>
            </a:r>
            <a:r>
              <a:rPr lang="en-US" altLang="zh-TW" dirty="0">
                <a:solidFill>
                  <a:srgbClr val="3333CC"/>
                </a:solidFill>
                <a:latin typeface="微軟正黑體" pitchFamily="34" charset="-120"/>
                <a:ea typeface="微軟正黑體" pitchFamily="34" charset="-120"/>
              </a:rPr>
              <a:t/>
            </a:r>
            <a:br>
              <a:rPr lang="en-US" altLang="zh-TW" dirty="0">
                <a:solidFill>
                  <a:srgbClr val="3333CC"/>
                </a:solidFill>
                <a:latin typeface="微軟正黑體" pitchFamily="34" charset="-120"/>
                <a:ea typeface="微軟正黑體" pitchFamily="34" charset="-120"/>
              </a:rPr>
            </a:br>
            <a:endParaRPr lang="zh-TW" altLang="en-US" dirty="0"/>
          </a:p>
        </p:txBody>
      </p:sp>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827177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a:lstStyle/>
          <a:p>
            <a:endParaRPr lang="zh-TW" altLang="en-US" dirty="0"/>
          </a:p>
        </p:txBody>
      </p:sp>
      <p:sp>
        <p:nvSpPr>
          <p:cNvPr id="4" name="頁尾版面配置區 3"/>
          <p:cNvSpPr>
            <a:spLocks noGrp="1"/>
          </p:cNvSpPr>
          <p:nvPr>
            <p:ph type="ftr" sz="quarter" idx="11"/>
          </p:nvPr>
        </p:nvSpPr>
        <p:spPr/>
        <p:txBody>
          <a:bodyPr/>
          <a:lstStyle/>
          <a:p>
            <a:endParaRPr lang="zh-TW" altLang="en-US"/>
          </a:p>
        </p:txBody>
      </p:sp>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l="3917" t="10090" r="4228" b="5790"/>
          <a:stretch/>
        </p:blipFill>
        <p:spPr>
          <a:xfrm>
            <a:off x="251520" y="438902"/>
            <a:ext cx="8399282" cy="5439267"/>
          </a:xfrm>
          <a:prstGeom prst="rect">
            <a:avLst/>
          </a:prstGeom>
        </p:spPr>
      </p:pic>
    </p:spTree>
    <p:extLst>
      <p:ext uri="{BB962C8B-B14F-4D97-AF65-F5344CB8AC3E}">
        <p14:creationId xmlns:p14="http://schemas.microsoft.com/office/powerpoint/2010/main" val="1542307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4330" t="8487" r="4021" b="6081"/>
          <a:stretch/>
        </p:blipFill>
        <p:spPr>
          <a:xfrm>
            <a:off x="311085" y="744718"/>
            <a:ext cx="8380428" cy="5524108"/>
          </a:xfrm>
          <a:prstGeom prst="rect">
            <a:avLst/>
          </a:prstGeom>
        </p:spPr>
      </p:pic>
    </p:spTree>
    <p:extLst>
      <p:ext uri="{BB962C8B-B14F-4D97-AF65-F5344CB8AC3E}">
        <p14:creationId xmlns:p14="http://schemas.microsoft.com/office/powerpoint/2010/main" val="2241811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zh-TW" altLang="en-US"/>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3505" t="7175" r="4021" b="6373"/>
          <a:stretch/>
        </p:blipFill>
        <p:spPr>
          <a:xfrm>
            <a:off x="320511" y="659876"/>
            <a:ext cx="8455844" cy="5590096"/>
          </a:xfrm>
          <a:prstGeom prst="rect">
            <a:avLst/>
          </a:prstGeom>
        </p:spPr>
      </p:pic>
    </p:spTree>
    <p:extLst>
      <p:ext uri="{BB962C8B-B14F-4D97-AF65-F5344CB8AC3E}">
        <p14:creationId xmlns:p14="http://schemas.microsoft.com/office/powerpoint/2010/main" val="3295661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zh-TW" altLang="en-US"/>
          </a:p>
        </p:txBody>
      </p:sp>
      <p:graphicFrame>
        <p:nvGraphicFramePr>
          <p:cNvPr id="10" name="資料庫圖表 9"/>
          <p:cNvGraphicFramePr/>
          <p:nvPr/>
        </p:nvGraphicFramePr>
        <p:xfrm>
          <a:off x="1259632" y="620688"/>
          <a:ext cx="72008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086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39750" y="-315913"/>
            <a:ext cx="7199313" cy="1600201"/>
          </a:xfrm>
        </p:spPr>
        <p:txBody>
          <a:bodyPr>
            <a:normAutofit/>
          </a:bodyPr>
          <a:lstStyle/>
          <a:p>
            <a:pPr marL="711200" indent="-711200">
              <a:lnSpc>
                <a:spcPts val="4200"/>
              </a:lnSpc>
              <a:spcBef>
                <a:spcPct val="20000"/>
              </a:spcBef>
              <a:spcAft>
                <a:spcPts val="600"/>
              </a:spcAft>
            </a:pPr>
            <a:r>
              <a:rPr lang="zh-TW" altLang="en-US" sz="2800" b="1" dirty="0">
                <a:solidFill>
                  <a:srgbClr val="0070C0"/>
                </a:solidFill>
                <a:latin typeface="+mn-lt"/>
                <a:ea typeface="+mn-ea"/>
                <a:cs typeface="+mn-cs"/>
              </a:rPr>
              <a:t>壹、前言</a:t>
            </a:r>
          </a:p>
        </p:txBody>
      </p:sp>
      <p:sp>
        <p:nvSpPr>
          <p:cNvPr id="94211" name="Rectangle 3"/>
          <p:cNvSpPr>
            <a:spLocks noGrp="1" noChangeArrowheads="1"/>
          </p:cNvSpPr>
          <p:nvPr>
            <p:ph idx="1"/>
          </p:nvPr>
        </p:nvSpPr>
        <p:spPr>
          <a:xfrm>
            <a:off x="565150" y="1309688"/>
            <a:ext cx="8229600" cy="4527550"/>
          </a:xfrm>
        </p:spPr>
        <p:txBody>
          <a:bodyPr/>
          <a:lstStyle/>
          <a:p>
            <a:pPr marL="711200" indent="-711200">
              <a:lnSpc>
                <a:spcPts val="4200"/>
              </a:lnSpc>
            </a:pPr>
            <a:r>
              <a:rPr lang="zh-TW" altLang="en-US" sz="2800" dirty="0">
                <a:solidFill>
                  <a:srgbClr val="0070C0"/>
                </a:solidFill>
              </a:rPr>
              <a:t>國有土地占用清理的意義</a:t>
            </a:r>
            <a:endParaRPr lang="en-US" altLang="zh-TW" sz="2800" dirty="0">
              <a:solidFill>
                <a:srgbClr val="0070C0"/>
              </a:solidFill>
            </a:endParaRPr>
          </a:p>
          <a:p>
            <a:pPr>
              <a:lnSpc>
                <a:spcPts val="3600"/>
              </a:lnSpc>
            </a:pPr>
            <a:r>
              <a:rPr lang="zh-TW" altLang="en-US" sz="2400" dirty="0" smtClean="0">
                <a:latin typeface="+mj-ea"/>
                <a:ea typeface="+mj-ea"/>
              </a:rPr>
              <a:t>將無法律依據使用公有土地之關係，透過法律程序或協調手段，將無權占用關係消弭，並妥善運用收回之土地，或以賦予占用人使用權或所有權之方式，使公有土地資源能妥為利用，兼顧公平正義與政府收益。</a:t>
            </a:r>
          </a:p>
          <a:p>
            <a:pPr eaLnBrk="1" hangingPunct="1">
              <a:lnSpc>
                <a:spcPct val="80000"/>
              </a:lnSpc>
              <a:buFontTx/>
              <a:buNone/>
            </a:pPr>
            <a:endParaRPr lang="zh-TW" altLang="en-US" sz="2400" dirty="0" smtClean="0">
              <a:latin typeface="+mj-ea"/>
              <a:ea typeface="+mj-ea"/>
            </a:endParaRPr>
          </a:p>
          <a:p>
            <a:pPr eaLnBrk="1" hangingPunct="1">
              <a:lnSpc>
                <a:spcPct val="80000"/>
              </a:lnSpc>
              <a:buFontTx/>
              <a:buNone/>
            </a:pPr>
            <a:r>
              <a:rPr lang="zh-TW" altLang="en-US" sz="2400" dirty="0" smtClean="0">
                <a:latin typeface="+mj-ea"/>
                <a:ea typeface="+mj-ea"/>
              </a:rPr>
              <a:t>  </a:t>
            </a:r>
          </a:p>
          <a:p>
            <a:pPr eaLnBrk="1" hangingPunct="1">
              <a:lnSpc>
                <a:spcPct val="80000"/>
              </a:lnSpc>
              <a:buFontTx/>
              <a:buNone/>
            </a:pPr>
            <a:r>
              <a:rPr lang="zh-TW" altLang="en-US" sz="2400" dirty="0" smtClean="0">
                <a:latin typeface="+mj-ea"/>
                <a:ea typeface="+mj-ea"/>
              </a:rPr>
              <a:t> </a:t>
            </a:r>
          </a:p>
        </p:txBody>
      </p:sp>
      <p:sp>
        <p:nvSpPr>
          <p:cNvPr id="94212" name="Rectangle 4"/>
          <p:cNvSpPr>
            <a:spLocks noChangeArrowheads="1"/>
          </p:cNvSpPr>
          <p:nvPr/>
        </p:nvSpPr>
        <p:spPr bwMode="auto">
          <a:xfrm>
            <a:off x="1035050" y="3929619"/>
            <a:ext cx="1728788" cy="792163"/>
          </a:xfrm>
          <a:prstGeom prst="rect">
            <a:avLst/>
          </a:prstGeom>
          <a:solidFill>
            <a:srgbClr val="00B0F0"/>
          </a:solidFill>
          <a:ln w="25400">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Comic Sans MS" pitchFamily="66" charset="0"/>
                <a:ea typeface="新細明體" pitchFamily="18" charset="-120"/>
              </a:defRPr>
            </a:lvl1pPr>
            <a:lvl2pPr marL="742950" indent="-285750" eaLnBrk="0" hangingPunct="0">
              <a:spcBef>
                <a:spcPct val="20000"/>
              </a:spcBef>
              <a:buChar char="–"/>
              <a:defRPr kumimoji="1" sz="2800">
                <a:solidFill>
                  <a:schemeClr val="tx1"/>
                </a:solidFill>
                <a:latin typeface="Comic Sans MS" pitchFamily="66" charset="0"/>
                <a:ea typeface="新細明體" pitchFamily="18" charset="-120"/>
              </a:defRPr>
            </a:lvl2pPr>
            <a:lvl3pPr marL="1143000" indent="-228600" eaLnBrk="0" hangingPunct="0">
              <a:spcBef>
                <a:spcPct val="20000"/>
              </a:spcBef>
              <a:buChar char="•"/>
              <a:defRPr kumimoji="1" sz="2400">
                <a:solidFill>
                  <a:schemeClr val="tx1"/>
                </a:solidFill>
                <a:latin typeface="Comic Sans MS" pitchFamily="66" charset="0"/>
                <a:ea typeface="新細明體" pitchFamily="18" charset="-120"/>
              </a:defRPr>
            </a:lvl3pPr>
            <a:lvl4pPr marL="1600200" indent="-228600" eaLnBrk="0" hangingPunct="0">
              <a:spcBef>
                <a:spcPct val="20000"/>
              </a:spcBef>
              <a:buChar char="–"/>
              <a:defRPr kumimoji="1" sz="2000">
                <a:solidFill>
                  <a:schemeClr val="tx1"/>
                </a:solidFill>
                <a:latin typeface="Comic Sans MS" pitchFamily="66" charset="0"/>
                <a:ea typeface="新細明體" pitchFamily="18" charset="-120"/>
              </a:defRPr>
            </a:lvl4pPr>
            <a:lvl5pPr marL="2057400" indent="-228600" eaLnBrk="0" hangingPunct="0">
              <a:spcBef>
                <a:spcPct val="20000"/>
              </a:spcBef>
              <a:buChar char="»"/>
              <a:defRPr kumimoji="1" sz="2000">
                <a:solidFill>
                  <a:schemeClr val="tx1"/>
                </a:solidFill>
                <a:latin typeface="Comic Sans MS" pitchFamily="66"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9pPr>
          </a:lstStyle>
          <a:p>
            <a:pPr algn="ctr" eaLnBrk="1" hangingPunct="1">
              <a:spcBef>
                <a:spcPct val="0"/>
              </a:spcBef>
              <a:buFontTx/>
              <a:buNone/>
            </a:pPr>
            <a:r>
              <a:rPr lang="zh-TW" altLang="en-US" sz="2000" b="1" dirty="0">
                <a:solidFill>
                  <a:schemeClr val="bg1"/>
                </a:solidFill>
                <a:latin typeface="+mj-ea"/>
                <a:ea typeface="+mj-ea"/>
              </a:rPr>
              <a:t>事前預防</a:t>
            </a:r>
            <a:endParaRPr lang="en-US" altLang="zh-TW" sz="2000" b="1" dirty="0">
              <a:solidFill>
                <a:schemeClr val="bg1"/>
              </a:solidFill>
              <a:latin typeface="+mj-ea"/>
              <a:ea typeface="+mj-ea"/>
            </a:endParaRPr>
          </a:p>
          <a:p>
            <a:pPr algn="ctr" eaLnBrk="1" hangingPunct="1">
              <a:spcBef>
                <a:spcPct val="0"/>
              </a:spcBef>
              <a:buFontTx/>
              <a:buNone/>
            </a:pPr>
            <a:r>
              <a:rPr lang="en-US" altLang="zh-TW" sz="2000" b="1" dirty="0">
                <a:solidFill>
                  <a:schemeClr val="bg1"/>
                </a:solidFill>
                <a:latin typeface="+mj-ea"/>
                <a:ea typeface="+mj-ea"/>
              </a:rPr>
              <a:t>(</a:t>
            </a:r>
            <a:r>
              <a:rPr lang="zh-TW" altLang="en-US" sz="2000" b="1" dirty="0">
                <a:solidFill>
                  <a:schemeClr val="bg1"/>
                </a:solidFill>
                <a:latin typeface="+mj-ea"/>
                <a:ea typeface="+mj-ea"/>
              </a:rPr>
              <a:t>確實清理盤點</a:t>
            </a:r>
            <a:r>
              <a:rPr lang="en-US" altLang="zh-TW" sz="2000" b="1" dirty="0">
                <a:solidFill>
                  <a:schemeClr val="bg1"/>
                </a:solidFill>
                <a:latin typeface="+mj-ea"/>
                <a:ea typeface="+mj-ea"/>
              </a:rPr>
              <a:t>)</a:t>
            </a:r>
            <a:endParaRPr lang="zh-TW" altLang="en-US" sz="2000" b="1" dirty="0">
              <a:solidFill>
                <a:schemeClr val="bg1"/>
              </a:solidFill>
              <a:latin typeface="+mj-ea"/>
              <a:ea typeface="+mj-ea"/>
            </a:endParaRPr>
          </a:p>
        </p:txBody>
      </p:sp>
      <p:sp>
        <p:nvSpPr>
          <p:cNvPr id="94213" name="Rectangle 5"/>
          <p:cNvSpPr>
            <a:spLocks noChangeArrowheads="1"/>
          </p:cNvSpPr>
          <p:nvPr/>
        </p:nvSpPr>
        <p:spPr bwMode="auto">
          <a:xfrm>
            <a:off x="2987675" y="3928261"/>
            <a:ext cx="2160588" cy="792163"/>
          </a:xfrm>
          <a:prstGeom prst="rect">
            <a:avLst/>
          </a:prstGeom>
          <a:solidFill>
            <a:srgbClr val="00B0F0"/>
          </a:solidFill>
          <a:ln w="25400"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Comic Sans MS" pitchFamily="66" charset="0"/>
                <a:ea typeface="新細明體" pitchFamily="18" charset="-120"/>
              </a:defRPr>
            </a:lvl1pPr>
            <a:lvl2pPr marL="742950" indent="-285750" eaLnBrk="0" hangingPunct="0">
              <a:spcBef>
                <a:spcPct val="20000"/>
              </a:spcBef>
              <a:buChar char="–"/>
              <a:defRPr kumimoji="1" sz="2800">
                <a:solidFill>
                  <a:schemeClr val="tx1"/>
                </a:solidFill>
                <a:latin typeface="Comic Sans MS" pitchFamily="66" charset="0"/>
                <a:ea typeface="新細明體" pitchFamily="18" charset="-120"/>
              </a:defRPr>
            </a:lvl2pPr>
            <a:lvl3pPr marL="1143000" indent="-228600" eaLnBrk="0" hangingPunct="0">
              <a:spcBef>
                <a:spcPct val="20000"/>
              </a:spcBef>
              <a:buChar char="•"/>
              <a:defRPr kumimoji="1" sz="2400">
                <a:solidFill>
                  <a:schemeClr val="tx1"/>
                </a:solidFill>
                <a:latin typeface="Comic Sans MS" pitchFamily="66" charset="0"/>
                <a:ea typeface="新細明體" pitchFamily="18" charset="-120"/>
              </a:defRPr>
            </a:lvl3pPr>
            <a:lvl4pPr marL="1600200" indent="-228600" eaLnBrk="0" hangingPunct="0">
              <a:spcBef>
                <a:spcPct val="20000"/>
              </a:spcBef>
              <a:buChar char="–"/>
              <a:defRPr kumimoji="1" sz="2000">
                <a:solidFill>
                  <a:schemeClr val="tx1"/>
                </a:solidFill>
                <a:latin typeface="Comic Sans MS" pitchFamily="66" charset="0"/>
                <a:ea typeface="新細明體" pitchFamily="18" charset="-120"/>
              </a:defRPr>
            </a:lvl4pPr>
            <a:lvl5pPr marL="2057400" indent="-228600" eaLnBrk="0" hangingPunct="0">
              <a:spcBef>
                <a:spcPct val="20000"/>
              </a:spcBef>
              <a:buChar char="»"/>
              <a:defRPr kumimoji="1" sz="2000">
                <a:solidFill>
                  <a:schemeClr val="tx1"/>
                </a:solidFill>
                <a:latin typeface="Comic Sans MS" pitchFamily="66"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9pPr>
          </a:lstStyle>
          <a:p>
            <a:pPr algn="ctr" eaLnBrk="1" hangingPunct="1">
              <a:spcBef>
                <a:spcPct val="0"/>
              </a:spcBef>
              <a:buFontTx/>
              <a:buNone/>
            </a:pPr>
            <a:r>
              <a:rPr lang="zh-TW" altLang="en-US" sz="2000" b="1">
                <a:solidFill>
                  <a:schemeClr val="bg1"/>
                </a:solidFill>
                <a:latin typeface="+mj-ea"/>
                <a:ea typeface="+mj-ea"/>
              </a:rPr>
              <a:t>事中處理</a:t>
            </a:r>
            <a:endParaRPr lang="en-US" altLang="zh-TW" sz="2000" b="1">
              <a:solidFill>
                <a:schemeClr val="bg1"/>
              </a:solidFill>
              <a:latin typeface="+mj-ea"/>
              <a:ea typeface="+mj-ea"/>
            </a:endParaRPr>
          </a:p>
          <a:p>
            <a:pPr algn="ctr" eaLnBrk="1" hangingPunct="1">
              <a:spcBef>
                <a:spcPct val="0"/>
              </a:spcBef>
              <a:buFontTx/>
              <a:buNone/>
            </a:pPr>
            <a:r>
              <a:rPr lang="en-US" altLang="zh-TW" sz="2000" b="1">
                <a:solidFill>
                  <a:schemeClr val="bg1"/>
                </a:solidFill>
                <a:latin typeface="+mj-ea"/>
                <a:ea typeface="+mj-ea"/>
              </a:rPr>
              <a:t>(</a:t>
            </a:r>
            <a:r>
              <a:rPr lang="zh-TW" altLang="en-US" sz="2000" b="1">
                <a:solidFill>
                  <a:schemeClr val="bg1"/>
                </a:solidFill>
                <a:latin typeface="+mj-ea"/>
                <a:ea typeface="+mj-ea"/>
              </a:rPr>
              <a:t>討論重心</a:t>
            </a:r>
            <a:r>
              <a:rPr lang="en-US" altLang="zh-TW" sz="2000" b="1">
                <a:solidFill>
                  <a:schemeClr val="bg1"/>
                </a:solidFill>
                <a:latin typeface="+mj-ea"/>
                <a:ea typeface="+mj-ea"/>
              </a:rPr>
              <a:t>)</a:t>
            </a:r>
            <a:endParaRPr lang="zh-TW" altLang="en-US" sz="2000" b="1">
              <a:solidFill>
                <a:schemeClr val="bg1"/>
              </a:solidFill>
              <a:latin typeface="+mj-ea"/>
              <a:ea typeface="+mj-ea"/>
            </a:endParaRPr>
          </a:p>
        </p:txBody>
      </p:sp>
      <p:sp>
        <p:nvSpPr>
          <p:cNvPr id="94214" name="Rectangle 6"/>
          <p:cNvSpPr>
            <a:spLocks noChangeArrowheads="1"/>
          </p:cNvSpPr>
          <p:nvPr/>
        </p:nvSpPr>
        <p:spPr bwMode="auto">
          <a:xfrm>
            <a:off x="5364162" y="3908752"/>
            <a:ext cx="2879725" cy="792162"/>
          </a:xfrm>
          <a:prstGeom prst="rect">
            <a:avLst/>
          </a:prstGeom>
          <a:solidFill>
            <a:srgbClr val="00B0F0"/>
          </a:solidFill>
          <a:ln w="25400"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Comic Sans MS" pitchFamily="66" charset="0"/>
                <a:ea typeface="新細明體" pitchFamily="18" charset="-120"/>
              </a:defRPr>
            </a:lvl1pPr>
            <a:lvl2pPr marL="742950" indent="-285750" eaLnBrk="0" hangingPunct="0">
              <a:spcBef>
                <a:spcPct val="20000"/>
              </a:spcBef>
              <a:buChar char="–"/>
              <a:defRPr kumimoji="1" sz="2800">
                <a:solidFill>
                  <a:schemeClr val="tx1"/>
                </a:solidFill>
                <a:latin typeface="Comic Sans MS" pitchFamily="66" charset="0"/>
                <a:ea typeface="新細明體" pitchFamily="18" charset="-120"/>
              </a:defRPr>
            </a:lvl2pPr>
            <a:lvl3pPr marL="1143000" indent="-228600" eaLnBrk="0" hangingPunct="0">
              <a:spcBef>
                <a:spcPct val="20000"/>
              </a:spcBef>
              <a:buChar char="•"/>
              <a:defRPr kumimoji="1" sz="2400">
                <a:solidFill>
                  <a:schemeClr val="tx1"/>
                </a:solidFill>
                <a:latin typeface="Comic Sans MS" pitchFamily="66" charset="0"/>
                <a:ea typeface="新細明體" pitchFamily="18" charset="-120"/>
              </a:defRPr>
            </a:lvl3pPr>
            <a:lvl4pPr marL="1600200" indent="-228600" eaLnBrk="0" hangingPunct="0">
              <a:spcBef>
                <a:spcPct val="20000"/>
              </a:spcBef>
              <a:buChar char="–"/>
              <a:defRPr kumimoji="1" sz="2000">
                <a:solidFill>
                  <a:schemeClr val="tx1"/>
                </a:solidFill>
                <a:latin typeface="Comic Sans MS" pitchFamily="66" charset="0"/>
                <a:ea typeface="新細明體" pitchFamily="18" charset="-120"/>
              </a:defRPr>
            </a:lvl4pPr>
            <a:lvl5pPr marL="2057400" indent="-228600" eaLnBrk="0" hangingPunct="0">
              <a:spcBef>
                <a:spcPct val="20000"/>
              </a:spcBef>
              <a:buChar char="»"/>
              <a:defRPr kumimoji="1" sz="2000">
                <a:solidFill>
                  <a:schemeClr val="tx1"/>
                </a:solidFill>
                <a:latin typeface="Comic Sans MS" pitchFamily="66"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9pPr>
          </a:lstStyle>
          <a:p>
            <a:pPr algn="ctr" eaLnBrk="1" hangingPunct="1">
              <a:spcBef>
                <a:spcPct val="0"/>
              </a:spcBef>
              <a:buFontTx/>
              <a:buNone/>
            </a:pPr>
            <a:r>
              <a:rPr lang="zh-TW" altLang="en-US" sz="2000" b="1" dirty="0">
                <a:solidFill>
                  <a:schemeClr val="bg1"/>
                </a:solidFill>
                <a:latin typeface="+mj-ea"/>
                <a:ea typeface="+mj-ea"/>
              </a:rPr>
              <a:t>收回或輔導合法使用</a:t>
            </a:r>
          </a:p>
          <a:p>
            <a:pPr algn="ctr" eaLnBrk="1" hangingPunct="1">
              <a:spcBef>
                <a:spcPct val="0"/>
              </a:spcBef>
              <a:buFontTx/>
              <a:buNone/>
            </a:pPr>
            <a:r>
              <a:rPr lang="zh-TW" altLang="en-US" sz="2000" b="1" dirty="0">
                <a:solidFill>
                  <a:schemeClr val="bg1"/>
                </a:solidFill>
                <a:latin typeface="+mj-ea"/>
                <a:ea typeface="+mj-ea"/>
              </a:rPr>
              <a:t>後之管理利用</a:t>
            </a:r>
          </a:p>
        </p:txBody>
      </p:sp>
      <p:sp>
        <p:nvSpPr>
          <p:cNvPr id="94215" name="AutoShape 12"/>
          <p:cNvSpPr>
            <a:spLocks noChangeArrowheads="1"/>
          </p:cNvSpPr>
          <p:nvPr/>
        </p:nvSpPr>
        <p:spPr bwMode="auto">
          <a:xfrm>
            <a:off x="3635375" y="3910176"/>
            <a:ext cx="184731" cy="261610"/>
          </a:xfrm>
          <a:prstGeom prst="curvedDownArrow">
            <a:avLst>
              <a:gd name="adj1" fmla="val 83028"/>
              <a:gd name="adj2" fmla="val 166057"/>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Comic Sans MS" pitchFamily="66" charset="0"/>
                <a:ea typeface="新細明體" pitchFamily="18" charset="-120"/>
              </a:defRPr>
            </a:lvl1pPr>
            <a:lvl2pPr marL="742950" indent="-285750" eaLnBrk="0" hangingPunct="0">
              <a:spcBef>
                <a:spcPct val="20000"/>
              </a:spcBef>
              <a:buChar char="–"/>
              <a:defRPr kumimoji="1" sz="2800">
                <a:solidFill>
                  <a:schemeClr val="tx1"/>
                </a:solidFill>
                <a:latin typeface="Comic Sans MS" pitchFamily="66" charset="0"/>
                <a:ea typeface="新細明體" pitchFamily="18" charset="-120"/>
              </a:defRPr>
            </a:lvl2pPr>
            <a:lvl3pPr marL="1143000" indent="-228600" eaLnBrk="0" hangingPunct="0">
              <a:spcBef>
                <a:spcPct val="20000"/>
              </a:spcBef>
              <a:buChar char="•"/>
              <a:defRPr kumimoji="1" sz="2400">
                <a:solidFill>
                  <a:schemeClr val="tx1"/>
                </a:solidFill>
                <a:latin typeface="Comic Sans MS" pitchFamily="66" charset="0"/>
                <a:ea typeface="新細明體" pitchFamily="18" charset="-120"/>
              </a:defRPr>
            </a:lvl3pPr>
            <a:lvl4pPr marL="1600200" indent="-228600" eaLnBrk="0" hangingPunct="0">
              <a:spcBef>
                <a:spcPct val="20000"/>
              </a:spcBef>
              <a:buChar char="–"/>
              <a:defRPr kumimoji="1" sz="2000">
                <a:solidFill>
                  <a:schemeClr val="tx1"/>
                </a:solidFill>
                <a:latin typeface="Comic Sans MS" pitchFamily="66" charset="0"/>
                <a:ea typeface="新細明體" pitchFamily="18" charset="-120"/>
              </a:defRPr>
            </a:lvl4pPr>
            <a:lvl5pPr marL="2057400" indent="-228600" eaLnBrk="0" hangingPunct="0">
              <a:spcBef>
                <a:spcPct val="20000"/>
              </a:spcBef>
              <a:buChar char="»"/>
              <a:defRPr kumimoji="1" sz="2000">
                <a:solidFill>
                  <a:schemeClr val="tx1"/>
                </a:solidFill>
                <a:latin typeface="Comic Sans MS" pitchFamily="66"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9pPr>
          </a:lstStyle>
          <a:p>
            <a:pPr eaLnBrk="1" hangingPunct="1">
              <a:spcBef>
                <a:spcPct val="50000"/>
              </a:spcBef>
              <a:buFontTx/>
              <a:buNone/>
            </a:pPr>
            <a:endParaRPr lang="zh-TW" altLang="en-US" sz="1100">
              <a:latin typeface="+mj-ea"/>
              <a:ea typeface="+mj-ea"/>
            </a:endParaRPr>
          </a:p>
        </p:txBody>
      </p:sp>
      <p:sp>
        <p:nvSpPr>
          <p:cNvPr id="94216" name="AutoShape 13"/>
          <p:cNvSpPr>
            <a:spLocks noChangeArrowheads="1"/>
          </p:cNvSpPr>
          <p:nvPr/>
        </p:nvSpPr>
        <p:spPr bwMode="auto">
          <a:xfrm>
            <a:off x="3348038" y="3694276"/>
            <a:ext cx="184731" cy="261610"/>
          </a:xfrm>
          <a:prstGeom prst="curvedDownArrow">
            <a:avLst>
              <a:gd name="adj1" fmla="val 80126"/>
              <a:gd name="adj2" fmla="val 160253"/>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Comic Sans MS" pitchFamily="66" charset="0"/>
                <a:ea typeface="新細明體" pitchFamily="18" charset="-120"/>
              </a:defRPr>
            </a:lvl1pPr>
            <a:lvl2pPr marL="742950" indent="-285750" eaLnBrk="0" hangingPunct="0">
              <a:spcBef>
                <a:spcPct val="20000"/>
              </a:spcBef>
              <a:buChar char="–"/>
              <a:defRPr kumimoji="1" sz="2800">
                <a:solidFill>
                  <a:schemeClr val="tx1"/>
                </a:solidFill>
                <a:latin typeface="Comic Sans MS" pitchFamily="66" charset="0"/>
                <a:ea typeface="新細明體" pitchFamily="18" charset="-120"/>
              </a:defRPr>
            </a:lvl2pPr>
            <a:lvl3pPr marL="1143000" indent="-228600" eaLnBrk="0" hangingPunct="0">
              <a:spcBef>
                <a:spcPct val="20000"/>
              </a:spcBef>
              <a:buChar char="•"/>
              <a:defRPr kumimoji="1" sz="2400">
                <a:solidFill>
                  <a:schemeClr val="tx1"/>
                </a:solidFill>
                <a:latin typeface="Comic Sans MS" pitchFamily="66" charset="0"/>
                <a:ea typeface="新細明體" pitchFamily="18" charset="-120"/>
              </a:defRPr>
            </a:lvl3pPr>
            <a:lvl4pPr marL="1600200" indent="-228600" eaLnBrk="0" hangingPunct="0">
              <a:spcBef>
                <a:spcPct val="20000"/>
              </a:spcBef>
              <a:buChar char="–"/>
              <a:defRPr kumimoji="1" sz="2000">
                <a:solidFill>
                  <a:schemeClr val="tx1"/>
                </a:solidFill>
                <a:latin typeface="Comic Sans MS" pitchFamily="66" charset="0"/>
                <a:ea typeface="新細明體" pitchFamily="18" charset="-120"/>
              </a:defRPr>
            </a:lvl4pPr>
            <a:lvl5pPr marL="2057400" indent="-228600" eaLnBrk="0" hangingPunct="0">
              <a:spcBef>
                <a:spcPct val="20000"/>
              </a:spcBef>
              <a:buChar char="»"/>
              <a:defRPr kumimoji="1" sz="2000">
                <a:solidFill>
                  <a:schemeClr val="tx1"/>
                </a:solidFill>
                <a:latin typeface="Comic Sans MS" pitchFamily="66"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新細明體" pitchFamily="18" charset="-120"/>
              </a:defRPr>
            </a:lvl9pPr>
          </a:lstStyle>
          <a:p>
            <a:pPr eaLnBrk="1" hangingPunct="1">
              <a:spcBef>
                <a:spcPct val="50000"/>
              </a:spcBef>
              <a:buFontTx/>
              <a:buNone/>
            </a:pPr>
            <a:endParaRPr lang="zh-TW" altLang="en-US" sz="1100">
              <a:latin typeface="+mj-ea"/>
              <a:ea typeface="+mj-ea"/>
            </a:endParaRPr>
          </a:p>
        </p:txBody>
      </p:sp>
      <p:pic>
        <p:nvPicPr>
          <p:cNvPr id="94217" name="圖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5189538"/>
            <a:ext cx="2271713" cy="16335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4218" name="圖片 10" descr="C:\Documents and Settings\ag9158\桌面\照片\黎明段照片\DSCN94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189538"/>
            <a:ext cx="2108200" cy="16335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4219" name="圖片 11" descr="D:\公文\泰山區\黎明段\黎明段168-15地號\DSCN74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3" y="5189538"/>
            <a:ext cx="2295525" cy="1666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4220" name="圖片 12" descr="D:\公文\泰山區\黎明段\黎明段168-15地號\DSCN75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173663"/>
            <a:ext cx="1871663" cy="1666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5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zh-TW" altLang="en-US" dirty="0"/>
          </a:p>
        </p:txBody>
      </p:sp>
      <p:sp>
        <p:nvSpPr>
          <p:cNvPr id="17" name="矩形 16"/>
          <p:cNvSpPr/>
          <p:nvPr/>
        </p:nvSpPr>
        <p:spPr>
          <a:xfrm>
            <a:off x="251520" y="277197"/>
            <a:ext cx="9121512" cy="461665"/>
          </a:xfrm>
          <a:prstGeom prst="rect">
            <a:avLst/>
          </a:prstGeom>
          <a:solidFill>
            <a:schemeClr val="bg1">
              <a:alpha val="50000"/>
            </a:schemeClr>
          </a:solidFill>
        </p:spPr>
        <p:txBody>
          <a:bodyPr wrap="square" lIns="91440" tIns="45720" rIns="91440" bIns="45720">
            <a:spAutoFit/>
          </a:bodyPr>
          <a:lstStyle/>
          <a:p>
            <a:pPr algn="just">
              <a:spcBef>
                <a:spcPct val="50000"/>
              </a:spcBef>
            </a:pPr>
            <a:r>
              <a:rPr lang="zh-TW" altLang="en-US" sz="2400" b="1" dirty="0">
                <a:ln w="0"/>
                <a:solidFill>
                  <a:srgbClr val="00206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國產署網站</a:t>
            </a:r>
            <a:r>
              <a:rPr lang="zh-TW" altLang="en-US" sz="2400" b="1" dirty="0" smtClean="0">
                <a:ln w="0"/>
                <a:solidFill>
                  <a:srgbClr val="00206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首頁</a:t>
            </a:r>
            <a:r>
              <a:rPr lang="zh-TW" altLang="en-US" sz="2400" b="1" dirty="0">
                <a:ln w="0"/>
                <a:solidFill>
                  <a:srgbClr val="00206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闢有</a:t>
            </a:r>
            <a:r>
              <a:rPr lang="zh-TW" altLang="en-US" sz="2400" b="1" dirty="0" smtClean="0">
                <a:ln w="0"/>
                <a:solidFill>
                  <a:srgbClr val="00206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a:t>
            </a:r>
            <a:r>
              <a:rPr lang="zh-TW" altLang="en-US" sz="2400" b="1" u="sng" dirty="0">
                <a:ln w="0"/>
                <a:solidFill>
                  <a:srgbClr val="00206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國有公用財產園地</a:t>
            </a:r>
            <a:r>
              <a:rPr lang="zh-TW" altLang="en-US" sz="2400" b="1" dirty="0" smtClean="0">
                <a:ln w="0"/>
                <a:solidFill>
                  <a:srgbClr val="00206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」專區</a:t>
            </a:r>
            <a:endParaRPr lang="en-US" altLang="zh-TW" sz="2400" b="1" dirty="0">
              <a:ln w="0"/>
              <a:solidFill>
                <a:srgbClr val="00206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0" y="1241376"/>
            <a:ext cx="8532440" cy="4995936"/>
            <a:chOff x="0" y="1241376"/>
            <a:chExt cx="9144000" cy="5616624"/>
          </a:xfrm>
        </p:grpSpPr>
        <p:pic>
          <p:nvPicPr>
            <p:cNvPr id="18" name="圖片 17"/>
            <p:cNvPicPr/>
            <p:nvPr/>
          </p:nvPicPr>
          <p:blipFill>
            <a:blip r:embed="rId2" cstate="print"/>
            <a:srcRect l="19835" t="9310" r="22136" b="24297"/>
            <a:stretch>
              <a:fillRect/>
            </a:stretch>
          </p:blipFill>
          <p:spPr bwMode="auto">
            <a:xfrm>
              <a:off x="0" y="1241376"/>
              <a:ext cx="9144000" cy="5616624"/>
            </a:xfrm>
            <a:prstGeom prst="rect">
              <a:avLst/>
            </a:prstGeom>
            <a:noFill/>
            <a:ln w="9525">
              <a:noFill/>
              <a:miter lim="800000"/>
              <a:headEnd/>
              <a:tailEnd/>
            </a:ln>
          </p:spPr>
        </p:pic>
        <p:sp>
          <p:nvSpPr>
            <p:cNvPr id="20" name="矩形 19"/>
            <p:cNvSpPr/>
            <p:nvPr/>
          </p:nvSpPr>
          <p:spPr>
            <a:xfrm>
              <a:off x="5508104" y="2348880"/>
              <a:ext cx="115212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5364088" y="3789040"/>
              <a:ext cx="136815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直線單箭頭接點 22"/>
            <p:cNvCxnSpPr/>
            <p:nvPr/>
          </p:nvCxnSpPr>
          <p:spPr>
            <a:xfrm>
              <a:off x="6588224" y="2708920"/>
              <a:ext cx="0" cy="12241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444576" y="779711"/>
            <a:ext cx="3407344" cy="461665"/>
          </a:xfrm>
          <a:prstGeom prst="rect">
            <a:avLst/>
          </a:prstGeom>
          <a:solidFill>
            <a:schemeClr val="bg1">
              <a:alpha val="50000"/>
            </a:schemeClr>
          </a:solidFill>
        </p:spPr>
        <p:txBody>
          <a:bodyPr wrap="square" lIns="91440" tIns="45720" rIns="91440" bIns="45720">
            <a:spAutoFit/>
          </a:bodyPr>
          <a:lstStyle/>
          <a:p>
            <a:pPr algn="just">
              <a:spcBef>
                <a:spcPct val="50000"/>
              </a:spcBef>
            </a:pPr>
            <a:r>
              <a:rPr lang="zh-TW" altLang="en-US" sz="2400" b="1" dirty="0" smtClean="0">
                <a:ln w="0"/>
                <a:solidFill>
                  <a:srgbClr val="00206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請多加善用工具</a:t>
            </a:r>
            <a:r>
              <a:rPr lang="en-US" altLang="zh-TW" sz="2400" b="1" dirty="0" smtClean="0">
                <a:ln w="0"/>
                <a:solidFill>
                  <a:srgbClr val="00206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a:t>
            </a:r>
            <a:endParaRPr lang="en-US" altLang="zh-TW" sz="2400" b="1" dirty="0">
              <a:ln w="0"/>
              <a:solidFill>
                <a:srgbClr val="00206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07532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活化國家資產價值.jpg"/>
          <p:cNvPicPr>
            <a:picLocks noChangeAspect="1"/>
          </p:cNvPicPr>
          <p:nvPr/>
        </p:nvPicPr>
        <p:blipFill>
          <a:blip r:embed="rId3" cstate="print"/>
          <a:stretch>
            <a:fillRect/>
          </a:stretch>
        </p:blipFill>
        <p:spPr>
          <a:xfrm>
            <a:off x="1907704" y="1052736"/>
            <a:ext cx="4923426" cy="2880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頁尾版面配置區 1"/>
          <p:cNvSpPr>
            <a:spLocks noGrp="1"/>
          </p:cNvSpPr>
          <p:nvPr>
            <p:ph type="ftr" sz="quarter" idx="11"/>
          </p:nvPr>
        </p:nvSpPr>
        <p:spPr/>
        <p:txBody>
          <a:bodyPr/>
          <a:lstStyle/>
          <a:p>
            <a:endParaRPr lang="zh-TW" altLang="en-US"/>
          </a:p>
        </p:txBody>
      </p:sp>
      <p:sp>
        <p:nvSpPr>
          <p:cNvPr id="7" name="直排文字版面配置區 2"/>
          <p:cNvSpPr txBox="1">
            <a:spLocks/>
          </p:cNvSpPr>
          <p:nvPr/>
        </p:nvSpPr>
        <p:spPr>
          <a:xfrm>
            <a:off x="4037006" y="4733222"/>
            <a:ext cx="4464496" cy="878532"/>
          </a:xfrm>
          <a:prstGeom prst="rect">
            <a:avLst/>
          </a:prstGeom>
        </p:spPr>
        <p:txBody>
          <a:bodyPr vert="horz">
            <a:normAutofit fontScale="925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zh-TW" altLang="en-US" sz="2000" b="1" dirty="0" smtClean="0">
                <a:solidFill>
                  <a:srgbClr val="663300"/>
                </a:solidFill>
              </a:rPr>
              <a:t>財政部國有財產署公用財產組公用科</a:t>
            </a:r>
            <a:endParaRPr lang="en-US" altLang="zh-TW" sz="2000" b="1" dirty="0" smtClean="0">
              <a:solidFill>
                <a:srgbClr val="663300"/>
              </a:solidFill>
            </a:endParaRPr>
          </a:p>
          <a:p>
            <a:r>
              <a:rPr lang="en-US" altLang="zh-TW" sz="2000" b="1" dirty="0" smtClean="0">
                <a:solidFill>
                  <a:srgbClr val="663300"/>
                </a:solidFill>
                <a:latin typeface="+mn-ea"/>
              </a:rPr>
              <a:t>(02)2771-8121 #1611~1616</a:t>
            </a:r>
          </a:p>
          <a:p>
            <a:pPr marL="402336" lvl="1" indent="0">
              <a:buNone/>
            </a:pPr>
            <a:endParaRPr lang="en-US" altLang="zh-TW" sz="2000" b="1" dirty="0" smtClean="0">
              <a:solidFill>
                <a:srgbClr val="663300"/>
              </a:solidFill>
            </a:endParaRPr>
          </a:p>
          <a:p>
            <a:pPr lvl="1"/>
            <a:endParaRPr lang="en-US" altLang="zh-TW" sz="2000" b="1" dirty="0" smtClean="0">
              <a:solidFill>
                <a:srgbClr val="663300"/>
              </a:solidFill>
            </a:endParaRPr>
          </a:p>
          <a:p>
            <a:pPr lvl="1"/>
            <a:endParaRPr lang="en-US" altLang="zh-TW" sz="2000" b="1" dirty="0" smtClean="0">
              <a:solidFill>
                <a:srgbClr val="663300"/>
              </a:solidFill>
            </a:endParaRPr>
          </a:p>
          <a:p>
            <a:pPr lvl="2"/>
            <a:endParaRPr lang="en-US" altLang="zh-TW" sz="2000" b="1" dirty="0" smtClean="0">
              <a:solidFill>
                <a:srgbClr val="663300"/>
              </a:solidFill>
            </a:endParaRPr>
          </a:p>
          <a:p>
            <a:pPr lvl="2"/>
            <a:endParaRPr lang="en-US" altLang="zh-TW" sz="2000" b="1" dirty="0" smtClean="0">
              <a:solidFill>
                <a:srgbClr val="663300"/>
              </a:solidFill>
            </a:endParaRPr>
          </a:p>
          <a:p>
            <a:pPr lvl="2"/>
            <a:endParaRPr lang="en-US" altLang="zh-TW" sz="2000" b="1" dirty="0" smtClean="0">
              <a:solidFill>
                <a:srgbClr val="663300"/>
              </a:solidFill>
            </a:endParaRPr>
          </a:p>
        </p:txBody>
      </p:sp>
      <p:sp>
        <p:nvSpPr>
          <p:cNvPr id="8" name="文字方塊 7"/>
          <p:cNvSpPr txBox="1"/>
          <p:nvPr/>
        </p:nvSpPr>
        <p:spPr>
          <a:xfrm>
            <a:off x="827584" y="4797152"/>
            <a:ext cx="3024336" cy="461665"/>
          </a:xfrm>
          <a:prstGeom prst="rect">
            <a:avLst/>
          </a:prstGeom>
          <a:noFill/>
        </p:spPr>
        <p:txBody>
          <a:bodyPr wrap="square" rtlCol="0">
            <a:spAutoFit/>
          </a:bodyPr>
          <a:lstStyle/>
          <a:p>
            <a:r>
              <a:rPr lang="zh-TW" altLang="en-US" sz="2400" dirty="0" smtClean="0"/>
              <a:t>感謝聆聽 敬請指教</a:t>
            </a:r>
            <a:endParaRPr lang="zh-TW" altLang="en-US" sz="2400" dirty="0"/>
          </a:p>
        </p:txBody>
      </p:sp>
    </p:spTree>
    <p:extLst>
      <p:ext uri="{BB962C8B-B14F-4D97-AF65-F5344CB8AC3E}">
        <p14:creationId xmlns:p14="http://schemas.microsoft.com/office/powerpoint/2010/main" val="2156672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68313" y="404813"/>
            <a:ext cx="8318500" cy="973137"/>
          </a:xfrm>
        </p:spPr>
        <p:txBody>
          <a:bodyPr>
            <a:normAutofit/>
          </a:bodyPr>
          <a:lstStyle/>
          <a:p>
            <a:pPr marL="711200" indent="-711200">
              <a:lnSpc>
                <a:spcPts val="4200"/>
              </a:lnSpc>
              <a:spcBef>
                <a:spcPct val="20000"/>
              </a:spcBef>
              <a:spcAft>
                <a:spcPts val="600"/>
              </a:spcAft>
            </a:pPr>
            <a:r>
              <a:rPr lang="zh-TW" altLang="en-US" sz="2800" b="1" dirty="0">
                <a:solidFill>
                  <a:srgbClr val="0070C0"/>
                </a:solidFill>
                <a:latin typeface="+mn-lt"/>
                <a:ea typeface="+mn-ea"/>
                <a:cs typeface="+mn-cs"/>
              </a:rPr>
              <a:t>國有土地占用清理經驗分享</a:t>
            </a:r>
            <a:endParaRPr lang="en-US" altLang="zh-TW" sz="2800" b="1" dirty="0">
              <a:solidFill>
                <a:srgbClr val="0070C0"/>
              </a:solidFill>
              <a:latin typeface="+mn-lt"/>
              <a:ea typeface="+mn-ea"/>
              <a:cs typeface="+mn-cs"/>
            </a:endParaRPr>
          </a:p>
        </p:txBody>
      </p:sp>
      <p:sp>
        <p:nvSpPr>
          <p:cNvPr id="95235" name="Rectangle 3"/>
          <p:cNvSpPr>
            <a:spLocks noGrp="1" noChangeArrowheads="1"/>
          </p:cNvSpPr>
          <p:nvPr>
            <p:ph idx="1"/>
          </p:nvPr>
        </p:nvSpPr>
        <p:spPr>
          <a:xfrm>
            <a:off x="684213" y="1557338"/>
            <a:ext cx="8280400" cy="4752975"/>
          </a:xfrm>
        </p:spPr>
        <p:txBody>
          <a:bodyPr/>
          <a:lstStyle/>
          <a:p>
            <a:pPr eaLnBrk="1" hangingPunct="1">
              <a:buFont typeface="Wingdings" pitchFamily="2" charset="2"/>
              <a:buChar char="u"/>
            </a:pPr>
            <a:r>
              <a:rPr lang="zh-TW" altLang="en-US" b="1" dirty="0" smtClean="0">
                <a:solidFill>
                  <a:schemeClr val="tx2"/>
                </a:solidFill>
                <a:latin typeface="+mj-ea"/>
                <a:ea typeface="+mj-ea"/>
              </a:rPr>
              <a:t>公平正義原則：</a:t>
            </a:r>
            <a:endParaRPr lang="en-US" altLang="zh-TW" b="1" dirty="0" smtClean="0">
              <a:solidFill>
                <a:schemeClr val="tx2"/>
              </a:solidFill>
              <a:latin typeface="+mj-ea"/>
              <a:ea typeface="+mj-ea"/>
            </a:endParaRPr>
          </a:p>
          <a:p>
            <a:pPr eaLnBrk="1" hangingPunct="1">
              <a:buFontTx/>
              <a:buNone/>
            </a:pPr>
            <a:r>
              <a:rPr lang="zh-TW" altLang="en-US" sz="2400" dirty="0" smtClean="0">
                <a:latin typeface="+mj-ea"/>
                <a:ea typeface="+mj-ea"/>
              </a:rPr>
              <a:t> 應給予占用者適當懲罰，避免引發鼓勵占用之弊。</a:t>
            </a:r>
          </a:p>
          <a:p>
            <a:pPr eaLnBrk="1" hangingPunct="1">
              <a:buFont typeface="Wingdings" pitchFamily="2" charset="2"/>
              <a:buChar char="u"/>
            </a:pPr>
            <a:r>
              <a:rPr lang="zh-TW" altLang="en-US" b="1" dirty="0" smtClean="0">
                <a:solidFill>
                  <a:schemeClr val="tx2"/>
                </a:solidFill>
                <a:latin typeface="+mj-ea"/>
                <a:ea typeface="+mj-ea"/>
              </a:rPr>
              <a:t>法理情兼顧原則：</a:t>
            </a:r>
            <a:endParaRPr lang="en-US" altLang="zh-TW" b="1" dirty="0" smtClean="0">
              <a:solidFill>
                <a:schemeClr val="tx2"/>
              </a:solidFill>
              <a:latin typeface="+mj-ea"/>
              <a:ea typeface="+mj-ea"/>
            </a:endParaRPr>
          </a:p>
          <a:p>
            <a:pPr marL="179388" indent="-179388" eaLnBrk="1" hangingPunct="1">
              <a:buFontTx/>
              <a:buNone/>
            </a:pPr>
            <a:r>
              <a:rPr lang="zh-TW" altLang="en-US" sz="2400" b="1" dirty="0" smtClean="0">
                <a:latin typeface="+mj-ea"/>
                <a:ea typeface="+mj-ea"/>
              </a:rPr>
              <a:t>  </a:t>
            </a:r>
            <a:r>
              <a:rPr lang="zh-TW" altLang="en-US" sz="2400" dirty="0" smtClean="0">
                <a:latin typeface="+mj-ea"/>
                <a:ea typeface="+mj-ea"/>
              </a:rPr>
              <a:t>行政機關不得以違反法律規定之手段排除占用。</a:t>
            </a:r>
            <a:r>
              <a:rPr lang="en-US" altLang="zh-TW" sz="2400" dirty="0" smtClean="0">
                <a:latin typeface="+mj-ea"/>
                <a:ea typeface="+mj-ea"/>
              </a:rPr>
              <a:t>(</a:t>
            </a:r>
            <a:r>
              <a:rPr lang="zh-TW" altLang="en-US" sz="2400" dirty="0" smtClean="0">
                <a:latin typeface="+mj-ea"/>
                <a:ea typeface="+mj-ea"/>
              </a:rPr>
              <a:t>例如未經踐行法律程序逕行拆除占用物</a:t>
            </a:r>
            <a:r>
              <a:rPr lang="en-US" altLang="zh-TW" sz="2400" dirty="0" smtClean="0">
                <a:latin typeface="+mj-ea"/>
                <a:ea typeface="+mj-ea"/>
              </a:rPr>
              <a:t>)</a:t>
            </a:r>
            <a:endParaRPr lang="zh-TW" altLang="en-US" sz="2400" dirty="0" smtClean="0">
              <a:latin typeface="+mj-ea"/>
              <a:ea typeface="+mj-ea"/>
            </a:endParaRPr>
          </a:p>
          <a:p>
            <a:pPr eaLnBrk="1" hangingPunct="1">
              <a:buFont typeface="Wingdings" pitchFamily="2" charset="2"/>
              <a:buChar char="u"/>
            </a:pPr>
            <a:r>
              <a:rPr lang="zh-TW" altLang="en-US" b="1" dirty="0" smtClean="0">
                <a:solidFill>
                  <a:schemeClr val="tx2"/>
                </a:solidFill>
                <a:latin typeface="+mj-ea"/>
                <a:ea typeface="+mj-ea"/>
              </a:rPr>
              <a:t>避免社會不安原則：</a:t>
            </a:r>
            <a:endParaRPr lang="en-US" altLang="zh-TW" b="1" dirty="0" smtClean="0">
              <a:solidFill>
                <a:schemeClr val="tx2"/>
              </a:solidFill>
              <a:latin typeface="+mj-ea"/>
              <a:ea typeface="+mj-ea"/>
            </a:endParaRPr>
          </a:p>
          <a:p>
            <a:pPr eaLnBrk="1" hangingPunct="1">
              <a:buFontTx/>
              <a:buNone/>
            </a:pPr>
            <a:r>
              <a:rPr lang="zh-TW" altLang="en-US" sz="2400" dirty="0" smtClean="0">
                <a:latin typeface="+mj-ea"/>
                <a:ea typeface="+mj-ea"/>
              </a:rPr>
              <a:t>  輿論偏向同情弱者，清理占用手段宜溫和漸進。</a:t>
            </a:r>
          </a:p>
          <a:p>
            <a:pPr eaLnBrk="1" hangingPunct="1">
              <a:buFont typeface="Wingdings" pitchFamily="2" charset="2"/>
              <a:buChar char="u"/>
            </a:pPr>
            <a:r>
              <a:rPr lang="zh-TW" altLang="en-US" b="1" dirty="0" smtClean="0">
                <a:solidFill>
                  <a:schemeClr val="tx2"/>
                </a:solidFill>
                <a:latin typeface="+mj-ea"/>
                <a:ea typeface="+mj-ea"/>
              </a:rPr>
              <a:t>排定計畫執行原則：</a:t>
            </a:r>
            <a:endParaRPr lang="en-US" altLang="zh-TW" b="1" dirty="0" smtClean="0">
              <a:solidFill>
                <a:schemeClr val="tx2"/>
              </a:solidFill>
              <a:latin typeface="+mj-ea"/>
              <a:ea typeface="+mj-ea"/>
            </a:endParaRPr>
          </a:p>
          <a:p>
            <a:pPr eaLnBrk="1" hangingPunct="1">
              <a:buFontTx/>
              <a:buNone/>
            </a:pPr>
            <a:r>
              <a:rPr lang="zh-TW" altLang="en-US" sz="2400" b="1" dirty="0" smtClean="0">
                <a:latin typeface="+mj-ea"/>
                <a:ea typeface="+mj-ea"/>
              </a:rPr>
              <a:t>  </a:t>
            </a:r>
            <a:r>
              <a:rPr lang="zh-TW" altLang="en-US" sz="2400" dirty="0" smtClean="0">
                <a:latin typeface="+mj-ea"/>
                <a:ea typeface="+mj-ea"/>
              </a:rPr>
              <a:t>人力、物力、財力之現實因素限制。</a:t>
            </a:r>
          </a:p>
        </p:txBody>
      </p:sp>
    </p:spTree>
    <p:extLst>
      <p:ext uri="{BB962C8B-B14F-4D97-AF65-F5344CB8AC3E}">
        <p14:creationId xmlns:p14="http://schemas.microsoft.com/office/powerpoint/2010/main" val="1197666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39552" y="260648"/>
            <a:ext cx="7304087" cy="910927"/>
          </a:xfrm>
        </p:spPr>
        <p:txBody>
          <a:bodyPr>
            <a:normAutofit/>
          </a:bodyPr>
          <a:lstStyle/>
          <a:p>
            <a:pPr marL="711200" indent="-711200">
              <a:lnSpc>
                <a:spcPts val="4200"/>
              </a:lnSpc>
              <a:spcBef>
                <a:spcPct val="20000"/>
              </a:spcBef>
              <a:spcAft>
                <a:spcPts val="600"/>
              </a:spcAft>
            </a:pPr>
            <a:r>
              <a:rPr lang="zh-TW" altLang="en-US" sz="2800" b="1" dirty="0">
                <a:solidFill>
                  <a:srgbClr val="0070C0"/>
                </a:solidFill>
                <a:latin typeface="+mn-lt"/>
                <a:ea typeface="+mn-ea"/>
                <a:cs typeface="+mn-cs"/>
              </a:rPr>
              <a:t>國有土地占用處理四大面向</a:t>
            </a:r>
          </a:p>
        </p:txBody>
      </p:sp>
      <p:sp>
        <p:nvSpPr>
          <p:cNvPr id="96259" name="Rectangle 3"/>
          <p:cNvSpPr>
            <a:spLocks noGrp="1" noChangeArrowheads="1"/>
          </p:cNvSpPr>
          <p:nvPr>
            <p:ph type="body" idx="1"/>
          </p:nvPr>
        </p:nvSpPr>
        <p:spPr>
          <a:xfrm>
            <a:off x="928688" y="1357313"/>
            <a:ext cx="7983537" cy="4895850"/>
          </a:xfrm>
        </p:spPr>
        <p:txBody>
          <a:bodyPr/>
          <a:lstStyle/>
          <a:p>
            <a:pPr eaLnBrk="1" hangingPunct="1">
              <a:lnSpc>
                <a:spcPct val="90000"/>
              </a:lnSpc>
            </a:pPr>
            <a:r>
              <a:rPr lang="zh-TW" altLang="en-US" b="1" dirty="0" smtClean="0">
                <a:solidFill>
                  <a:schemeClr val="tx2"/>
                </a:solidFill>
                <a:latin typeface="+mj-ea"/>
                <a:ea typeface="+mj-ea"/>
              </a:rPr>
              <a:t>行政方式</a:t>
            </a:r>
          </a:p>
          <a:p>
            <a:pPr lvl="1" eaLnBrk="1" hangingPunct="1">
              <a:lnSpc>
                <a:spcPct val="90000"/>
              </a:lnSpc>
            </a:pPr>
            <a:r>
              <a:rPr lang="zh-TW" altLang="en-US" sz="2000" dirty="0" smtClean="0">
                <a:latin typeface="+mj-ea"/>
                <a:ea typeface="+mj-ea"/>
              </a:rPr>
              <a:t>透過行政協助</a:t>
            </a:r>
            <a:r>
              <a:rPr lang="en-US" altLang="zh-TW" sz="2000" dirty="0" smtClean="0">
                <a:latin typeface="+mj-ea"/>
                <a:ea typeface="+mj-ea"/>
              </a:rPr>
              <a:t>(</a:t>
            </a:r>
            <a:r>
              <a:rPr lang="zh-TW" altLang="en-US" sz="2000" dirty="0" smtClean="0">
                <a:latin typeface="+mj-ea"/>
                <a:ea typeface="+mj-ea"/>
              </a:rPr>
              <a:t>調</a:t>
            </a:r>
            <a:r>
              <a:rPr lang="en-US" altLang="zh-TW" sz="2000" dirty="0" smtClean="0">
                <a:latin typeface="+mj-ea"/>
                <a:ea typeface="+mj-ea"/>
              </a:rPr>
              <a:t>)</a:t>
            </a:r>
            <a:r>
              <a:rPr lang="zh-TW" altLang="en-US" sz="2000" dirty="0" smtClean="0">
                <a:latin typeface="+mj-ea"/>
                <a:ea typeface="+mj-ea"/>
              </a:rPr>
              <a:t>，請各目的事業主管機關執行公權力</a:t>
            </a:r>
          </a:p>
          <a:p>
            <a:pPr eaLnBrk="1" hangingPunct="1">
              <a:lnSpc>
                <a:spcPct val="90000"/>
              </a:lnSpc>
            </a:pPr>
            <a:r>
              <a:rPr lang="zh-TW" altLang="en-US" dirty="0">
                <a:solidFill>
                  <a:schemeClr val="tx2"/>
                </a:solidFill>
                <a:latin typeface="+mj-ea"/>
                <a:ea typeface="+mj-ea"/>
              </a:rPr>
              <a:t>民事方式</a:t>
            </a:r>
          </a:p>
          <a:p>
            <a:pPr lvl="1" eaLnBrk="1" hangingPunct="1">
              <a:lnSpc>
                <a:spcPct val="90000"/>
              </a:lnSpc>
            </a:pPr>
            <a:r>
              <a:rPr lang="zh-TW" altLang="en-US" sz="2000" dirty="0" smtClean="0">
                <a:latin typeface="+mj-ea"/>
                <a:ea typeface="+mj-ea"/>
              </a:rPr>
              <a:t>訴訟</a:t>
            </a:r>
          </a:p>
          <a:p>
            <a:pPr eaLnBrk="1" hangingPunct="1">
              <a:lnSpc>
                <a:spcPct val="90000"/>
              </a:lnSpc>
            </a:pPr>
            <a:r>
              <a:rPr lang="zh-TW" altLang="en-US" b="1" dirty="0" smtClean="0">
                <a:solidFill>
                  <a:schemeClr val="tx2"/>
                </a:solidFill>
                <a:latin typeface="+mj-ea"/>
                <a:ea typeface="+mj-ea"/>
              </a:rPr>
              <a:t>刑事方式</a:t>
            </a:r>
          </a:p>
          <a:p>
            <a:pPr lvl="1" eaLnBrk="1" hangingPunct="1">
              <a:lnSpc>
                <a:spcPct val="90000"/>
              </a:lnSpc>
            </a:pPr>
            <a:r>
              <a:rPr lang="zh-TW" altLang="en-US" sz="2000" dirty="0" smtClean="0">
                <a:latin typeface="+mj-ea"/>
                <a:ea typeface="+mj-ea"/>
              </a:rPr>
              <a:t>刑法</a:t>
            </a:r>
          </a:p>
          <a:p>
            <a:pPr lvl="1" eaLnBrk="1" hangingPunct="1">
              <a:lnSpc>
                <a:spcPct val="90000"/>
              </a:lnSpc>
            </a:pPr>
            <a:r>
              <a:rPr lang="zh-TW" altLang="en-US" sz="2000" dirty="0" smtClean="0">
                <a:latin typeface="+mj-ea"/>
                <a:ea typeface="+mj-ea"/>
              </a:rPr>
              <a:t>其他特別法規</a:t>
            </a:r>
            <a:r>
              <a:rPr lang="en-US" altLang="zh-TW" sz="2000" dirty="0" smtClean="0">
                <a:latin typeface="+mj-ea"/>
                <a:ea typeface="+mj-ea"/>
              </a:rPr>
              <a:t>(</a:t>
            </a:r>
            <a:r>
              <a:rPr lang="zh-TW" altLang="en-US" sz="2000" dirty="0" smtClean="0">
                <a:latin typeface="+mj-ea"/>
                <a:ea typeface="+mj-ea"/>
              </a:rPr>
              <a:t>例如都市計畫法、區域計畫法、山坡地保育利用條例第</a:t>
            </a:r>
            <a:r>
              <a:rPr lang="en-US" altLang="zh-TW" sz="2000" dirty="0" smtClean="0">
                <a:latin typeface="+mj-ea"/>
                <a:ea typeface="+mj-ea"/>
              </a:rPr>
              <a:t>34</a:t>
            </a:r>
            <a:r>
              <a:rPr lang="zh-TW" altLang="en-US" sz="2000" dirty="0" smtClean="0">
                <a:latin typeface="+mj-ea"/>
                <a:ea typeface="+mj-ea"/>
              </a:rPr>
              <a:t>條第</a:t>
            </a:r>
            <a:r>
              <a:rPr lang="en-US" altLang="zh-TW" sz="2000" dirty="0" smtClean="0">
                <a:latin typeface="+mj-ea"/>
                <a:ea typeface="+mj-ea"/>
              </a:rPr>
              <a:t>1</a:t>
            </a:r>
            <a:r>
              <a:rPr lang="zh-TW" altLang="en-US" sz="2000" dirty="0" smtClean="0">
                <a:latin typeface="+mj-ea"/>
                <a:ea typeface="+mj-ea"/>
              </a:rPr>
              <a:t>項等</a:t>
            </a:r>
            <a:r>
              <a:rPr lang="en-US" altLang="zh-TW" sz="2000" dirty="0" smtClean="0">
                <a:latin typeface="+mj-ea"/>
                <a:ea typeface="+mj-ea"/>
              </a:rPr>
              <a:t>)</a:t>
            </a:r>
          </a:p>
          <a:p>
            <a:pPr eaLnBrk="1" hangingPunct="1">
              <a:lnSpc>
                <a:spcPct val="90000"/>
              </a:lnSpc>
            </a:pPr>
            <a:r>
              <a:rPr lang="zh-TW" altLang="en-US" b="1" dirty="0" smtClean="0">
                <a:solidFill>
                  <a:schemeClr val="tx2"/>
                </a:solidFill>
                <a:latin typeface="+mj-ea"/>
                <a:ea typeface="+mj-ea"/>
              </a:rPr>
              <a:t>後續管理及活化使用</a:t>
            </a:r>
          </a:p>
          <a:p>
            <a:pPr lvl="1" eaLnBrk="1" hangingPunct="1">
              <a:lnSpc>
                <a:spcPct val="90000"/>
              </a:lnSpc>
            </a:pPr>
            <a:r>
              <a:rPr lang="zh-TW" altLang="en-US" sz="2000" dirty="0" smtClean="0">
                <a:latin typeface="+mj-ea"/>
                <a:ea typeface="+mj-ea"/>
              </a:rPr>
              <a:t>占用人或承租人之管理</a:t>
            </a:r>
          </a:p>
          <a:p>
            <a:pPr lvl="1" eaLnBrk="1" hangingPunct="1">
              <a:lnSpc>
                <a:spcPct val="90000"/>
              </a:lnSpc>
            </a:pPr>
            <a:r>
              <a:rPr lang="zh-TW" altLang="en-US" sz="2000" dirty="0" smtClean="0">
                <a:latin typeface="+mj-ea"/>
                <a:ea typeface="+mj-ea"/>
              </a:rPr>
              <a:t>強制執行、債權憑證管理</a:t>
            </a:r>
          </a:p>
          <a:p>
            <a:pPr lvl="1" eaLnBrk="1" hangingPunct="1">
              <a:lnSpc>
                <a:spcPct val="90000"/>
              </a:lnSpc>
            </a:pPr>
            <a:r>
              <a:rPr lang="zh-TW" altLang="en-US" sz="2000" dirty="0" smtClean="0">
                <a:latin typeface="+mj-ea"/>
                <a:ea typeface="+mj-ea"/>
              </a:rPr>
              <a:t>收回土地活化使用</a:t>
            </a:r>
          </a:p>
        </p:txBody>
      </p:sp>
    </p:spTree>
    <p:extLst>
      <p:ext uri="{BB962C8B-B14F-4D97-AF65-F5344CB8AC3E}">
        <p14:creationId xmlns:p14="http://schemas.microsoft.com/office/powerpoint/2010/main" val="2012747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827584" y="836712"/>
            <a:ext cx="8100392" cy="5616624"/>
          </a:xfrm>
        </p:spPr>
        <p:txBody>
          <a:bodyPr vert="horz">
            <a:normAutofit/>
          </a:bodyPr>
          <a:lstStyle/>
          <a:p>
            <a:pPr algn="just">
              <a:spcBef>
                <a:spcPts val="1200"/>
              </a:spcBef>
              <a:buClr>
                <a:schemeClr val="accent5">
                  <a:lumMod val="75000"/>
                </a:schemeClr>
              </a:buClr>
              <a:defRPr/>
            </a:pPr>
            <a:r>
              <a:rPr lang="zh-TW" altLang="en-US" sz="2400" b="1" dirty="0" smtClean="0">
                <a:latin typeface="標楷體" pitchFamily="65" charset="-120"/>
              </a:rPr>
              <a:t>財政部訂頒</a:t>
            </a:r>
            <a:r>
              <a:rPr lang="en-US" altLang="zh-TW" sz="2400" b="1" dirty="0" smtClean="0">
                <a:latin typeface="標楷體" pitchFamily="65" charset="-120"/>
              </a:rPr>
              <a:t>-</a:t>
            </a:r>
          </a:p>
          <a:p>
            <a:pPr algn="just">
              <a:spcBef>
                <a:spcPts val="0"/>
              </a:spcBef>
              <a:spcAft>
                <a:spcPts val="0"/>
              </a:spcAft>
              <a:buClr>
                <a:schemeClr val="accent5">
                  <a:lumMod val="75000"/>
                </a:schemeClr>
              </a:buClr>
              <a:defRPr/>
            </a:pPr>
            <a:r>
              <a:rPr lang="zh-TW" altLang="en-US" sz="3000" b="1" dirty="0" smtClean="0">
                <a:latin typeface="標楷體" pitchFamily="65" charset="-120"/>
              </a:rPr>
              <a:t>各</a:t>
            </a:r>
            <a:r>
              <a:rPr lang="zh-TW" altLang="en-US" sz="3000" b="1" dirty="0">
                <a:latin typeface="標楷體" pitchFamily="65" charset="-120"/>
              </a:rPr>
              <a:t>機關經管國有公用被占用不動產處理</a:t>
            </a:r>
            <a:r>
              <a:rPr lang="zh-TW" altLang="en-US" sz="3000" b="1" dirty="0" smtClean="0">
                <a:latin typeface="標楷體" pitchFamily="65" charset="-120"/>
              </a:rPr>
              <a:t>原則</a:t>
            </a:r>
            <a:endParaRPr lang="en-US" altLang="zh-TW" sz="3000" b="1" dirty="0" smtClean="0">
              <a:latin typeface="標楷體" pitchFamily="65" charset="-120"/>
            </a:endParaRPr>
          </a:p>
        </p:txBody>
      </p:sp>
      <p:sp>
        <p:nvSpPr>
          <p:cNvPr id="4" name="頁尾版面配置區 3"/>
          <p:cNvSpPr>
            <a:spLocks noGrp="1"/>
          </p:cNvSpPr>
          <p:nvPr>
            <p:ph type="ftr" sz="quarter" idx="11"/>
          </p:nvPr>
        </p:nvSpPr>
        <p:spPr/>
        <p:txBody>
          <a:bodyPr/>
          <a:lstStyle/>
          <a:p>
            <a:endParaRPr lang="zh-TW" altLang="en-US"/>
          </a:p>
        </p:txBody>
      </p:sp>
      <p:sp>
        <p:nvSpPr>
          <p:cNvPr id="10" name="Rectangle 2"/>
          <p:cNvSpPr txBox="1">
            <a:spLocks noChangeArrowheads="1"/>
          </p:cNvSpPr>
          <p:nvPr/>
        </p:nvSpPr>
        <p:spPr>
          <a:xfrm>
            <a:off x="-396552" y="1988840"/>
            <a:ext cx="4392488" cy="792163"/>
          </a:xfrm>
          <a:prstGeom prst="rect">
            <a:avLst/>
          </a:prstGeom>
          <a:noFill/>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j-cs"/>
              </a:rPr>
              <a:t>占用人區別</a:t>
            </a:r>
          </a:p>
        </p:txBody>
      </p:sp>
      <p:graphicFrame>
        <p:nvGraphicFramePr>
          <p:cNvPr id="13" name="資料庫圖表 12"/>
          <p:cNvGraphicFramePr/>
          <p:nvPr>
            <p:extLst>
              <p:ext uri="{D42A27DB-BD31-4B8C-83A1-F6EECF244321}">
                <p14:modId xmlns:p14="http://schemas.microsoft.com/office/powerpoint/2010/main" val="3169326150"/>
              </p:ext>
            </p:extLst>
          </p:nvPr>
        </p:nvGraphicFramePr>
        <p:xfrm>
          <a:off x="683568" y="2132856"/>
          <a:ext cx="8208912" cy="424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4"/>
          <p:cNvSpPr>
            <a:spLocks noGrp="1"/>
          </p:cNvSpPr>
          <p:nvPr>
            <p:ph type="sldNum" sz="quarter" idx="12"/>
          </p:nvPr>
        </p:nvSpPr>
        <p:spPr>
          <a:xfrm>
            <a:off x="8640934" y="6299052"/>
            <a:ext cx="488608" cy="365125"/>
          </a:xfrm>
        </p:spPr>
        <p:txBody>
          <a:bodyPr/>
          <a:lstStyle/>
          <a:p>
            <a:fld id="{46724FE8-9185-4749-BF66-5C968326B4F8}" type="slidenum">
              <a:rPr lang="zh-TW" altLang="en-US" sz="1800" b="0">
                <a:solidFill>
                  <a:schemeClr val="tx1"/>
                </a:solidFill>
              </a:rPr>
              <a:pPr/>
              <a:t>7</a:t>
            </a:fld>
            <a:endParaRPr lang="zh-TW" altLang="en-US" sz="1800" b="0" dirty="0">
              <a:solidFill>
                <a:schemeClr val="tx1"/>
              </a:solidFill>
            </a:endParaRPr>
          </a:p>
        </p:txBody>
      </p:sp>
    </p:spTree>
    <p:extLst>
      <p:ext uri="{BB962C8B-B14F-4D97-AF65-F5344CB8AC3E}">
        <p14:creationId xmlns:p14="http://schemas.microsoft.com/office/powerpoint/2010/main" val="209709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zh-TW" altLang="en-US"/>
          </a:p>
        </p:txBody>
      </p:sp>
      <p:graphicFrame>
        <p:nvGraphicFramePr>
          <p:cNvPr id="9" name="資料庫圖表 8"/>
          <p:cNvGraphicFramePr/>
          <p:nvPr/>
        </p:nvGraphicFramePr>
        <p:xfrm>
          <a:off x="899592" y="1844824"/>
          <a:ext cx="770485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文字方塊 10"/>
          <p:cNvSpPr txBox="1"/>
          <p:nvPr/>
        </p:nvSpPr>
        <p:spPr>
          <a:xfrm>
            <a:off x="2339752" y="2852936"/>
            <a:ext cx="1008112" cy="830997"/>
          </a:xfrm>
          <a:prstGeom prst="rect">
            <a:avLst/>
          </a:prstGeom>
          <a:noFill/>
        </p:spPr>
        <p:txBody>
          <a:bodyPr wrap="square">
            <a:spAutoFit/>
          </a:bodyPr>
          <a:lstStyle/>
          <a:p>
            <a:pPr algn="ctr">
              <a:defRPr/>
            </a:pPr>
            <a:r>
              <a:rPr lang="zh-TW" altLang="en-US" sz="4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留</a:t>
            </a:r>
          </a:p>
        </p:txBody>
      </p:sp>
      <p:sp>
        <p:nvSpPr>
          <p:cNvPr id="12" name="文字方塊 11"/>
          <p:cNvSpPr txBox="1"/>
          <p:nvPr/>
        </p:nvSpPr>
        <p:spPr>
          <a:xfrm>
            <a:off x="6156176" y="5157192"/>
            <a:ext cx="936104" cy="830997"/>
          </a:xfrm>
          <a:prstGeom prst="rect">
            <a:avLst/>
          </a:prstGeom>
          <a:noFill/>
        </p:spPr>
        <p:txBody>
          <a:bodyPr wrap="square">
            <a:spAutoFit/>
          </a:bodyPr>
          <a:lstStyle/>
          <a:p>
            <a:pPr algn="ctr">
              <a:defRPr/>
            </a:pPr>
            <a:r>
              <a:rPr lang="zh-TW" altLang="en-US" sz="4800" b="1" dirty="0" smtClean="0">
                <a:solidFill>
                  <a:srgbClr val="CC33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交</a:t>
            </a:r>
            <a:endParaRPr lang="zh-TW" altLang="en-US" sz="4800" b="1" dirty="0">
              <a:solidFill>
                <a:srgbClr val="CC33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a:xfrm>
            <a:off x="646112" y="1484784"/>
            <a:ext cx="8246368" cy="792163"/>
          </a:xfrm>
          <a:prstGeom prst="rect">
            <a:avLst/>
          </a:prstGeom>
          <a:solidFill>
            <a:schemeClr val="accent6">
              <a:lumMod val="40000"/>
              <a:lumOff val="60000"/>
            </a:schemeClr>
          </a:solidFill>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j-cs"/>
              </a:rPr>
              <a:t>該繼續留用還是移交國產署？</a:t>
            </a:r>
          </a:p>
        </p:txBody>
      </p:sp>
    </p:spTree>
    <p:extLst>
      <p:ext uri="{BB962C8B-B14F-4D97-AF65-F5344CB8AC3E}">
        <p14:creationId xmlns:p14="http://schemas.microsoft.com/office/powerpoint/2010/main" val="3733686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0"/>
          <p:cNvSpPr txBox="1">
            <a:spLocks/>
          </p:cNvSpPr>
          <p:nvPr/>
        </p:nvSpPr>
        <p:spPr>
          <a:xfrm>
            <a:off x="2485964" y="453512"/>
            <a:ext cx="4246276" cy="563613"/>
          </a:xfrm>
          <a:prstGeom prst="rect">
            <a:avLst/>
          </a:prstGeom>
        </p:spPr>
        <p:txBody>
          <a:bodyPr lIns="65023" tIns="32511" rIns="65023" bIns="3251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endParaRPr lang="zh-TW" altLang="en-US" sz="4000" b="1" dirty="0">
              <a:solidFill>
                <a:srgbClr val="29909B"/>
              </a:solidFill>
              <a:latin typeface="Microsoft YaHei UI" pitchFamily="34" charset="-122"/>
              <a:ea typeface="Microsoft YaHei UI" pitchFamily="34" charset="-122"/>
            </a:endParaRPr>
          </a:p>
        </p:txBody>
      </p:sp>
      <p:grpSp>
        <p:nvGrpSpPr>
          <p:cNvPr id="3" name="群組 2"/>
          <p:cNvGrpSpPr/>
          <p:nvPr/>
        </p:nvGrpSpPr>
        <p:grpSpPr>
          <a:xfrm>
            <a:off x="47265" y="2522288"/>
            <a:ext cx="8905453" cy="3385931"/>
            <a:chOff x="-12973" y="1628658"/>
            <a:chExt cx="8905453" cy="3385931"/>
          </a:xfrm>
        </p:grpSpPr>
        <p:sp>
          <p:nvSpPr>
            <p:cNvPr id="2" name="矩形 1"/>
            <p:cNvSpPr/>
            <p:nvPr/>
          </p:nvSpPr>
          <p:spPr>
            <a:xfrm>
              <a:off x="-12973" y="1628658"/>
              <a:ext cx="8905453" cy="3096486"/>
            </a:xfrm>
            <a:prstGeom prst="rect">
              <a:avLst/>
            </a:prstGeom>
            <a:solidFill>
              <a:srgbClr val="DDF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3" name="直接连接符 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CxnSpPr/>
            <p:nvPr/>
          </p:nvCxnSpPr>
          <p:spPr>
            <a:xfrm flipH="1">
              <a:off x="899592" y="3139840"/>
              <a:ext cx="7200800" cy="1128"/>
            </a:xfrm>
            <a:prstGeom prst="line">
              <a:avLst/>
            </a:prstGeom>
            <a:ln w="28575">
              <a:solidFill>
                <a:srgbClr val="2A939E"/>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2153250" y="3061350"/>
              <a:ext cx="156979" cy="156980"/>
            </a:xfrm>
            <a:prstGeom prst="ellipse">
              <a:avLst/>
            </a:prstGeom>
            <a:solidFill>
              <a:srgbClr val="2EA4B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latin typeface="Helvetica" panose="020B0604020202030204" pitchFamily="34" charset="0"/>
              </a:endParaRPr>
            </a:p>
          </p:txBody>
        </p:sp>
        <p:sp>
          <p:nvSpPr>
            <p:cNvPr id="58"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6370845" y="3060364"/>
              <a:ext cx="156979" cy="156980"/>
            </a:xfrm>
            <a:prstGeom prst="ellipse">
              <a:avLst/>
            </a:prstGeom>
            <a:solidFill>
              <a:srgbClr val="2EA4B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latin typeface="Helvetica" panose="020B0604020202030204" pitchFamily="34" charset="0"/>
              </a:endParaRPr>
            </a:p>
          </p:txBody>
        </p:sp>
        <p:sp>
          <p:nvSpPr>
            <p:cNvPr id="63" name="文本框 2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1406513" y="3435951"/>
              <a:ext cx="1650452" cy="518091"/>
            </a:xfrm>
            <a:prstGeom prst="rect">
              <a:avLst/>
            </a:prstGeom>
            <a:noFill/>
            <a:effectLst/>
          </p:spPr>
          <p:txBody>
            <a:bodyPr wrap="none" lIns="68580" tIns="34290" rIns="68580" bIns="34290" rtlCol="0">
              <a:spAutoFit/>
            </a:bodyPr>
            <a:lstStyle/>
            <a:p>
              <a:pPr marL="277813" indent="-277813">
                <a:lnSpc>
                  <a:spcPts val="3500"/>
                </a:lnSpc>
                <a:buClr>
                  <a:srgbClr val="227780"/>
                </a:buClr>
                <a:buSzPct val="70000"/>
                <a:buFont typeface="Wingdings" panose="05000000000000000000" pitchFamily="2" charset="2"/>
                <a:buChar char="n"/>
              </a:pPr>
              <a:r>
                <a:rPr lang="zh-TW" altLang="en-US" sz="2400" b="1" dirty="0" smtClean="0">
                  <a:solidFill>
                    <a:schemeClr val="tx1">
                      <a:lumMod val="75000"/>
                      <a:lumOff val="25000"/>
                    </a:schemeClr>
                  </a:solidFill>
                  <a:latin typeface="Microsoft YaHei UI" pitchFamily="34" charset="-122"/>
                  <a:ea typeface="Microsoft YaHei UI" pitchFamily="34" charset="-122"/>
                </a:rPr>
                <a:t>騰空點交</a:t>
              </a:r>
            </a:p>
          </p:txBody>
        </p:sp>
        <p:sp>
          <p:nvSpPr>
            <p:cNvPr id="65" name="Freeform 30"/>
            <p:cNvSpPr>
              <a:spLocks/>
            </p:cNvSpPr>
            <p:nvPr/>
          </p:nvSpPr>
          <p:spPr bwMode="auto">
            <a:xfrm flipV="1">
              <a:off x="1115616" y="2060848"/>
              <a:ext cx="2232248" cy="86344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34B8C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Helvetica" panose="020B0604020202030204" pitchFamily="34" charset="0"/>
              </a:endParaRPr>
            </a:p>
          </p:txBody>
        </p:sp>
        <p:sp>
          <p:nvSpPr>
            <p:cNvPr id="92" name="圓角矩形 91"/>
            <p:cNvSpPr/>
            <p:nvPr/>
          </p:nvSpPr>
          <p:spPr>
            <a:xfrm>
              <a:off x="1187624" y="2164054"/>
              <a:ext cx="2088232" cy="5081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lumMod val="75000"/>
                      <a:lumOff val="25000"/>
                    </a:schemeClr>
                  </a:solidFill>
                  <a:latin typeface="Microsoft YaHei UI" pitchFamily="34" charset="-122"/>
                  <a:ea typeface="Microsoft YaHei UI" pitchFamily="34" charset="-122"/>
                </a:rPr>
                <a:t>原則</a:t>
              </a:r>
              <a:endParaRPr lang="zh-TW" altLang="en-US" sz="2400" b="1" dirty="0">
                <a:solidFill>
                  <a:schemeClr val="tx1">
                    <a:lumMod val="75000"/>
                    <a:lumOff val="25000"/>
                  </a:schemeClr>
                </a:solidFill>
                <a:latin typeface="Microsoft YaHei UI" pitchFamily="34" charset="-122"/>
                <a:ea typeface="Microsoft YaHei UI" pitchFamily="34" charset="-122"/>
              </a:endParaRPr>
            </a:p>
          </p:txBody>
        </p:sp>
        <p:sp>
          <p:nvSpPr>
            <p:cNvPr id="95" name="Freeform 30"/>
            <p:cNvSpPr>
              <a:spLocks/>
            </p:cNvSpPr>
            <p:nvPr/>
          </p:nvSpPr>
          <p:spPr bwMode="auto">
            <a:xfrm flipV="1">
              <a:off x="5327612" y="2048085"/>
              <a:ext cx="2232248" cy="876210"/>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34B8C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Helvetica" panose="020B0604020202030204" pitchFamily="34" charset="0"/>
              </a:endParaRPr>
            </a:p>
          </p:txBody>
        </p:sp>
        <p:sp>
          <p:nvSpPr>
            <p:cNvPr id="96" name="圓角矩形 95"/>
            <p:cNvSpPr/>
            <p:nvPr/>
          </p:nvSpPr>
          <p:spPr>
            <a:xfrm>
              <a:off x="5399620" y="2151291"/>
              <a:ext cx="2088232" cy="5167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lumMod val="75000"/>
                      <a:lumOff val="25000"/>
                    </a:schemeClr>
                  </a:solidFill>
                  <a:latin typeface="Microsoft YaHei UI" pitchFamily="34" charset="-122"/>
                  <a:ea typeface="Microsoft YaHei UI" pitchFamily="34" charset="-122"/>
                </a:rPr>
                <a:t>財政部同意</a:t>
              </a:r>
              <a:endParaRPr lang="en-US" altLang="zh-TW" sz="2400" b="1" dirty="0" smtClean="0">
                <a:solidFill>
                  <a:schemeClr val="tx1">
                    <a:lumMod val="75000"/>
                    <a:lumOff val="25000"/>
                  </a:schemeClr>
                </a:solidFill>
                <a:latin typeface="Microsoft YaHei UI" pitchFamily="34" charset="-122"/>
                <a:ea typeface="Microsoft YaHei UI" pitchFamily="34" charset="-122"/>
              </a:endParaRPr>
            </a:p>
            <a:p>
              <a:pPr algn="ctr"/>
              <a:r>
                <a:rPr lang="zh-TW" altLang="en-US" sz="1400" b="1" dirty="0">
                  <a:solidFill>
                    <a:schemeClr val="tx1">
                      <a:lumMod val="75000"/>
                      <a:lumOff val="25000"/>
                    </a:schemeClr>
                  </a:solidFill>
                  <a:latin typeface="Microsoft YaHei UI" pitchFamily="34" charset="-122"/>
                  <a:ea typeface="Microsoft YaHei UI" pitchFamily="34" charset="-122"/>
                </a:rPr>
                <a:t>（情形</a:t>
              </a:r>
              <a:r>
                <a:rPr lang="zh-TW" altLang="en-US" sz="1400" b="1" dirty="0" smtClean="0">
                  <a:solidFill>
                    <a:schemeClr val="tx1">
                      <a:lumMod val="75000"/>
                      <a:lumOff val="25000"/>
                    </a:schemeClr>
                  </a:solidFill>
                  <a:latin typeface="Microsoft YaHei UI" pitchFamily="34" charset="-122"/>
                  <a:ea typeface="Microsoft YaHei UI" pitchFamily="34" charset="-122"/>
                </a:rPr>
                <a:t>特殊）</a:t>
              </a:r>
              <a:endParaRPr lang="zh-TW" altLang="en-US" sz="1400" b="1" dirty="0">
                <a:solidFill>
                  <a:schemeClr val="tx1">
                    <a:lumMod val="75000"/>
                    <a:lumOff val="25000"/>
                  </a:schemeClr>
                </a:solidFill>
                <a:latin typeface="Microsoft YaHei UI" pitchFamily="34" charset="-122"/>
                <a:ea typeface="Microsoft YaHei UI" pitchFamily="34" charset="-122"/>
              </a:endParaRPr>
            </a:p>
          </p:txBody>
        </p:sp>
        <p:sp>
          <p:nvSpPr>
            <p:cNvPr id="98" name="文本框 2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5360354" y="3303864"/>
              <a:ext cx="3532126" cy="1710725"/>
            </a:xfrm>
            <a:prstGeom prst="rect">
              <a:avLst/>
            </a:prstGeom>
            <a:noFill/>
            <a:effectLst/>
          </p:spPr>
          <p:txBody>
            <a:bodyPr wrap="square" lIns="68580" tIns="34290" rIns="68580" bIns="34290" rtlCol="0">
              <a:spAutoFit/>
            </a:bodyPr>
            <a:lstStyle/>
            <a:p>
              <a:pPr marL="342900" indent="-342900">
                <a:lnSpc>
                  <a:spcPts val="3200"/>
                </a:lnSpc>
                <a:buClr>
                  <a:srgbClr val="2A939E"/>
                </a:buClr>
                <a:buSzPct val="70000"/>
                <a:buFont typeface="Wingdings" panose="05000000000000000000" pitchFamily="2" charset="2"/>
                <a:buChar char="n"/>
              </a:pPr>
              <a:r>
                <a:rPr lang="zh-TW" altLang="en-US" sz="2400" b="1" dirty="0" smtClean="0">
                  <a:solidFill>
                    <a:schemeClr val="tx1">
                      <a:lumMod val="75000"/>
                      <a:lumOff val="25000"/>
                    </a:schemeClr>
                  </a:solidFill>
                  <a:latin typeface="Microsoft YaHei UI" pitchFamily="34" charset="-122"/>
                  <a:ea typeface="Microsoft YaHei UI" pitchFamily="34" charset="-122"/>
                </a:rPr>
                <a:t>現狀移交</a:t>
              </a:r>
              <a:endParaRPr lang="en-US" altLang="zh-TW" sz="2400" b="1" dirty="0" smtClean="0">
                <a:solidFill>
                  <a:schemeClr val="tx1">
                    <a:lumMod val="75000"/>
                    <a:lumOff val="25000"/>
                  </a:schemeClr>
                </a:solidFill>
                <a:latin typeface="Microsoft YaHei UI" pitchFamily="34" charset="-122"/>
                <a:ea typeface="Microsoft YaHei UI" pitchFamily="34" charset="-122"/>
              </a:endParaRPr>
            </a:p>
            <a:p>
              <a:pPr marL="342900" indent="-342900">
                <a:lnSpc>
                  <a:spcPts val="3200"/>
                </a:lnSpc>
                <a:buClr>
                  <a:srgbClr val="2A939E"/>
                </a:buClr>
                <a:buSzPct val="70000"/>
                <a:buFont typeface="Wingdings" panose="05000000000000000000" pitchFamily="2" charset="2"/>
                <a:buChar char="n"/>
              </a:pPr>
              <a:r>
                <a:rPr lang="zh-TW" altLang="en-US" sz="2400" b="1" dirty="0">
                  <a:solidFill>
                    <a:schemeClr val="tx1">
                      <a:lumMod val="75000"/>
                      <a:lumOff val="25000"/>
                    </a:schemeClr>
                  </a:solidFill>
                  <a:latin typeface="Microsoft YaHei UI" pitchFamily="34" charset="-122"/>
                  <a:ea typeface="Microsoft YaHei UI" pitchFamily="34" charset="-122"/>
                </a:rPr>
                <a:t>各機關經管國有</a:t>
              </a:r>
              <a:r>
                <a:rPr lang="zh-TW" altLang="en-US" sz="2400" b="1" dirty="0" smtClean="0">
                  <a:solidFill>
                    <a:schemeClr val="tx1">
                      <a:lumMod val="75000"/>
                      <a:lumOff val="25000"/>
                    </a:schemeClr>
                  </a:solidFill>
                  <a:latin typeface="Microsoft YaHei UI" pitchFamily="34" charset="-122"/>
                  <a:ea typeface="Microsoft YaHei UI" pitchFamily="34" charset="-122"/>
                </a:rPr>
                <a:t>公用</a:t>
              </a:r>
              <a:endParaRPr lang="en-US" altLang="zh-TW" sz="2400" b="1" dirty="0" smtClean="0">
                <a:solidFill>
                  <a:schemeClr val="tx1">
                    <a:lumMod val="75000"/>
                    <a:lumOff val="25000"/>
                  </a:schemeClr>
                </a:solidFill>
                <a:latin typeface="Microsoft YaHei UI" pitchFamily="34" charset="-122"/>
                <a:ea typeface="Microsoft YaHei UI" pitchFamily="34" charset="-122"/>
              </a:endParaRPr>
            </a:p>
            <a:p>
              <a:pPr marL="361950" indent="-361950">
                <a:lnSpc>
                  <a:spcPts val="3200"/>
                </a:lnSpc>
                <a:buClr>
                  <a:srgbClr val="2A939E"/>
                </a:buClr>
                <a:buSzPct val="70000"/>
              </a:pPr>
              <a:r>
                <a:rPr lang="zh-TW" altLang="en-US" sz="2400" b="1" dirty="0" smtClean="0">
                  <a:solidFill>
                    <a:schemeClr val="tx1">
                      <a:lumMod val="75000"/>
                      <a:lumOff val="25000"/>
                    </a:schemeClr>
                  </a:solidFill>
                  <a:latin typeface="Microsoft YaHei UI" pitchFamily="34" charset="-122"/>
                  <a:ea typeface="Microsoft YaHei UI" pitchFamily="34" charset="-122"/>
                </a:rPr>
                <a:t>　被</a:t>
              </a:r>
              <a:r>
                <a:rPr lang="zh-TW" altLang="en-US" sz="2400" b="1" dirty="0">
                  <a:solidFill>
                    <a:schemeClr val="tx1">
                      <a:lumMod val="75000"/>
                      <a:lumOff val="25000"/>
                    </a:schemeClr>
                  </a:solidFill>
                  <a:latin typeface="Microsoft YaHei UI" pitchFamily="34" charset="-122"/>
                  <a:ea typeface="Microsoft YaHei UI" pitchFamily="34" charset="-122"/>
                </a:rPr>
                <a:t>占用不動產處理原則</a:t>
              </a:r>
              <a:endParaRPr lang="en-US" altLang="zh-TW" sz="2400" b="1" dirty="0" smtClean="0">
                <a:solidFill>
                  <a:schemeClr val="tx1">
                    <a:lumMod val="75000"/>
                    <a:lumOff val="25000"/>
                  </a:schemeClr>
                </a:solidFill>
                <a:latin typeface="Microsoft YaHei UI" pitchFamily="34" charset="-122"/>
                <a:ea typeface="Microsoft YaHei UI" pitchFamily="34" charset="-122"/>
              </a:endParaRPr>
            </a:p>
            <a:p>
              <a:pPr marL="342900" indent="-342900">
                <a:lnSpc>
                  <a:spcPts val="3200"/>
                </a:lnSpc>
                <a:buClr>
                  <a:srgbClr val="2A939E"/>
                </a:buClr>
                <a:buSzPct val="70000"/>
                <a:buFont typeface="Wingdings" panose="05000000000000000000" pitchFamily="2" charset="2"/>
                <a:buChar char="n"/>
              </a:pPr>
              <a:endParaRPr lang="zh-TW" altLang="en-US" sz="2400" b="1" dirty="0" smtClean="0">
                <a:solidFill>
                  <a:schemeClr val="tx1">
                    <a:lumMod val="75000"/>
                    <a:lumOff val="25000"/>
                  </a:schemeClr>
                </a:solidFill>
                <a:latin typeface="Microsoft YaHei UI" pitchFamily="34" charset="-122"/>
                <a:ea typeface="Microsoft YaHei UI" pitchFamily="34" charset="-122"/>
              </a:endParaRPr>
            </a:p>
          </p:txBody>
        </p:sp>
        <p:pic>
          <p:nvPicPr>
            <p:cNvPr id="20" name="圖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2060848"/>
              <a:ext cx="1626727" cy="1626727"/>
            </a:xfrm>
            <a:prstGeom prst="rect">
              <a:avLst/>
            </a:prstGeom>
          </p:spPr>
        </p:pic>
      </p:grpSp>
      <p:sp>
        <p:nvSpPr>
          <p:cNvPr id="21" name="Rectangle 2"/>
          <p:cNvSpPr txBox="1">
            <a:spLocks noChangeArrowheads="1"/>
          </p:cNvSpPr>
          <p:nvPr/>
        </p:nvSpPr>
        <p:spPr>
          <a:xfrm>
            <a:off x="1424484" y="651536"/>
            <a:ext cx="6151016" cy="792163"/>
          </a:xfrm>
          <a:prstGeom prst="rect">
            <a:avLst/>
          </a:prstGeom>
          <a:noFill/>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j-cs"/>
              </a:rPr>
              <a:t>移交國產署時，可否免騰空？</a:t>
            </a:r>
          </a:p>
        </p:txBody>
      </p:sp>
      <p:sp>
        <p:nvSpPr>
          <p:cNvPr id="16" name="投影片編號版面配置區 4"/>
          <p:cNvSpPr>
            <a:spLocks noGrp="1"/>
          </p:cNvSpPr>
          <p:nvPr>
            <p:ph type="sldNum" sz="quarter" idx="12"/>
          </p:nvPr>
        </p:nvSpPr>
        <p:spPr>
          <a:xfrm>
            <a:off x="8640934" y="6299052"/>
            <a:ext cx="488608" cy="365125"/>
          </a:xfrm>
        </p:spPr>
        <p:txBody>
          <a:bodyPr/>
          <a:lstStyle/>
          <a:p>
            <a:fld id="{46724FE8-9185-4749-BF66-5C968326B4F8}" type="slidenum">
              <a:rPr lang="zh-TW" altLang="en-US" sz="1800" b="0">
                <a:solidFill>
                  <a:schemeClr val="tx1"/>
                </a:solidFill>
              </a:rPr>
              <a:pPr/>
              <a:t>9</a:t>
            </a:fld>
            <a:endParaRPr lang="zh-TW" altLang="en-US" sz="1800" b="0" dirty="0">
              <a:solidFill>
                <a:schemeClr val="tx1"/>
              </a:solidFill>
            </a:endParaRPr>
          </a:p>
        </p:txBody>
      </p:sp>
      <p:sp>
        <p:nvSpPr>
          <p:cNvPr id="4" name="文字方塊 3"/>
          <p:cNvSpPr txBox="1"/>
          <p:nvPr/>
        </p:nvSpPr>
        <p:spPr>
          <a:xfrm>
            <a:off x="1247862" y="1443699"/>
            <a:ext cx="6708514" cy="923330"/>
          </a:xfrm>
          <a:prstGeom prst="rect">
            <a:avLst/>
          </a:prstGeom>
          <a:noFill/>
        </p:spPr>
        <p:txBody>
          <a:bodyPr wrap="square" rtlCol="0">
            <a:spAutoFit/>
          </a:bodyPr>
          <a:lstStyle/>
          <a:p>
            <a:r>
              <a:rPr lang="zh-TW" altLang="en-US" dirty="0" smtClean="0"/>
              <a:t>國產法施行細則第</a:t>
            </a:r>
            <a:r>
              <a:rPr lang="en-US" altLang="zh-TW" dirty="0" smtClean="0"/>
              <a:t>27</a:t>
            </a:r>
            <a:r>
              <a:rPr lang="zh-TW" altLang="en-US" dirty="0" smtClean="0"/>
              <a:t>條</a:t>
            </a:r>
            <a:endParaRPr lang="en-US" altLang="zh-TW" dirty="0" smtClean="0"/>
          </a:p>
          <a:p>
            <a:r>
              <a:rPr lang="zh-TW" altLang="en-US" dirty="0" smtClean="0"/>
              <a:t>公用不動產變更為非公用財產，移交國產署接管，除情形特殊商得國產署報經財政部核准者外，應騰空移交</a:t>
            </a:r>
            <a:endParaRPr lang="zh-TW" altLang="en-US" dirty="0"/>
          </a:p>
        </p:txBody>
      </p:sp>
    </p:spTree>
    <p:extLst>
      <p:ext uri="{BB962C8B-B14F-4D97-AF65-F5344CB8AC3E}">
        <p14:creationId xmlns:p14="http://schemas.microsoft.com/office/powerpoint/2010/main" val="980316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基本">
  <a:themeElements>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1_基本">
  <a:themeElements>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17460</TotalTime>
  <Words>2557</Words>
  <Application>Microsoft Office PowerPoint</Application>
  <PresentationFormat>如螢幕大小 (4:3)</PresentationFormat>
  <Paragraphs>243</Paragraphs>
  <Slides>41</Slides>
  <Notes>11</Notes>
  <HiddenSlides>0</HiddenSlides>
  <MMClips>0</MMClips>
  <ScaleCrop>false</ScaleCrop>
  <HeadingPairs>
    <vt:vector size="4" baseType="variant">
      <vt:variant>
        <vt:lpstr>佈景主題</vt:lpstr>
      </vt:variant>
      <vt:variant>
        <vt:i4>4</vt:i4>
      </vt:variant>
      <vt:variant>
        <vt:lpstr>投影片標題</vt:lpstr>
      </vt:variant>
      <vt:variant>
        <vt:i4>41</vt:i4>
      </vt:variant>
    </vt:vector>
  </HeadingPairs>
  <TitlesOfParts>
    <vt:vector size="45" baseType="lpstr">
      <vt:lpstr>自訂設計</vt:lpstr>
      <vt:lpstr>1_自訂設計</vt:lpstr>
      <vt:lpstr>基本</vt:lpstr>
      <vt:lpstr>1_基本</vt:lpstr>
      <vt:lpstr>PowerPoint 簡報</vt:lpstr>
      <vt:lpstr>個人簡介</vt:lpstr>
      <vt:lpstr>PowerPoint 簡報</vt:lpstr>
      <vt:lpstr>壹、前言</vt:lpstr>
      <vt:lpstr>國有土地占用清理經驗分享</vt:lpstr>
      <vt:lpstr>國有土地占用處理四大面向</vt:lpstr>
      <vt:lpstr>PowerPoint 簡報</vt:lpstr>
      <vt:lpstr>PowerPoint 簡報</vt:lpstr>
      <vt:lpstr>PowerPoint 簡報</vt:lpstr>
      <vt:lpstr>PowerPoint 簡報</vt:lpstr>
      <vt:lpstr>叁、106年4月25日修正重點-緣由</vt:lpstr>
      <vt:lpstr>PowerPoint 簡報</vt:lpstr>
      <vt:lpstr>PowerPoint 簡報</vt:lpstr>
      <vt:lpstr>PowerPoint 簡報</vt:lpstr>
      <vt:lpstr>使用補償金與占用人獲取不當營收顯不相當時，除收取補償金外，有無其他收取標準?</vt:lpstr>
      <vt:lpstr>PowerPoint 簡報</vt:lpstr>
      <vt:lpstr>PowerPoint 簡報</vt:lpstr>
      <vt:lpstr>PowerPoint 簡報</vt:lpstr>
      <vt:lpstr>PowerPoint 簡報</vt:lpstr>
      <vt:lpstr>PowerPoint 簡報</vt:lpstr>
      <vt:lpstr>經濟社會文化權利國際公約</vt:lpstr>
      <vt:lpstr>PowerPoint 簡報</vt:lpstr>
      <vt:lpstr>兩公約V.S.國有不動產被占用</vt:lpstr>
      <vt:lpstr>經濟社會文化權利國際公約第4號及第7號 一般性意見(摘述)</vt:lpstr>
      <vt:lpstr>公產管理機關如何與占用居民建立協調機制？</vt:lpstr>
      <vt:lpstr>研議如何建立符合國際人權原則及標準之非正規居住者後續安置及救濟機制</vt:lpstr>
      <vt:lpstr>明定民事或刑事訴訟為收回或處理國有被占用不動產之最後手段？</vt:lpstr>
      <vt:lpstr>PowerPoint 簡報</vt:lpstr>
      <vt:lpstr>PowerPoint 簡報</vt:lpstr>
      <vt:lpstr>國有公用不動產被占作歷史性非正規住居使用，管理機關已取得收回不動產之確定判決者，如何協助居民原地續住？</vt:lpstr>
      <vt:lpstr>PowerPoint 簡報</vt:lpstr>
      <vt:lpstr>PowerPoint 簡報</vt:lpstr>
      <vt:lpstr>PowerPoint 簡報</vt:lpstr>
      <vt:lpstr>PowerPoint 簡報</vt:lpstr>
      <vt:lpstr>社福措施簡要說明  財政部108.2.15通函社會福利措施資訊請注意公約適足居住權保障意旨，結合社福措施，透過機 關間資源共享及協力合作，提供民眾周全協助 </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S6311</dc:creator>
  <cp:lastModifiedBy>林華苑</cp:lastModifiedBy>
  <cp:revision>1352</cp:revision>
  <cp:lastPrinted>2019-12-23T03:50:50Z</cp:lastPrinted>
  <dcterms:created xsi:type="dcterms:W3CDTF">2013-11-23T02:02:41Z</dcterms:created>
  <dcterms:modified xsi:type="dcterms:W3CDTF">2022-04-18T09:42:25Z</dcterms:modified>
</cp:coreProperties>
</file>