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362" r:id="rId3"/>
    <p:sldId id="365" r:id="rId4"/>
    <p:sldId id="361" r:id="rId5"/>
    <p:sldId id="364" r:id="rId6"/>
    <p:sldId id="338" r:id="rId7"/>
    <p:sldId id="332" r:id="rId8"/>
    <p:sldId id="363" r:id="rId9"/>
    <p:sldId id="367" r:id="rId10"/>
    <p:sldId id="368" r:id="rId11"/>
    <p:sldId id="369" r:id="rId12"/>
    <p:sldId id="370" r:id="rId13"/>
    <p:sldId id="371" r:id="rId14"/>
    <p:sldId id="372" r:id="rId15"/>
    <p:sldId id="373" r:id="rId16"/>
    <p:sldId id="374" r:id="rId17"/>
    <p:sldId id="375" r:id="rId18"/>
    <p:sldId id="376" r:id="rId19"/>
    <p:sldId id="379" r:id="rId20"/>
    <p:sldId id="377" r:id="rId21"/>
    <p:sldId id="378" r:id="rId22"/>
    <p:sldId id="382" r:id="rId23"/>
    <p:sldId id="380" r:id="rId24"/>
    <p:sldId id="381" r:id="rId25"/>
    <p:sldId id="383" r:id="rId26"/>
    <p:sldId id="384" r:id="rId27"/>
    <p:sldId id="385" r:id="rId28"/>
    <p:sldId id="366" r:id="rId29"/>
    <p:sldId id="386" r:id="rId30"/>
    <p:sldId id="387" r:id="rId31"/>
    <p:sldId id="388" r:id="rId32"/>
    <p:sldId id="395" r:id="rId33"/>
    <p:sldId id="397" r:id="rId34"/>
    <p:sldId id="396" r:id="rId35"/>
    <p:sldId id="398" r:id="rId36"/>
    <p:sldId id="299" r:id="rId37"/>
    <p:sldId id="390" r:id="rId38"/>
    <p:sldId id="389" r:id="rId39"/>
    <p:sldId id="391" r:id="rId40"/>
    <p:sldId id="392" r:id="rId41"/>
    <p:sldId id="297" r:id="rId42"/>
    <p:sldId id="393" r:id="rId43"/>
  </p:sldIdLst>
  <p:sldSz cx="9144000" cy="6858000" type="screen4x3"/>
  <p:notesSz cx="7102475" cy="102330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66"/>
    <a:srgbClr val="F517AB"/>
    <a:srgbClr val="660066"/>
    <a:srgbClr val="006600"/>
    <a:srgbClr val="003300"/>
    <a:srgbClr val="7C3B06"/>
    <a:srgbClr val="FF1515"/>
    <a:srgbClr val="0F02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1617" autoAdjust="0"/>
  </p:normalViewPr>
  <p:slideViewPr>
    <p:cSldViewPr>
      <p:cViewPr varScale="1">
        <p:scale>
          <a:sx n="103" d="100"/>
          <a:sy n="103" d="100"/>
        </p:scale>
        <p:origin x="165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626" cy="512160"/>
          </a:xfrm>
          <a:prstGeom prst="rect">
            <a:avLst/>
          </a:prstGeom>
        </p:spPr>
        <p:txBody>
          <a:bodyPr vert="horz" lIns="65206" tIns="32603" rIns="65206" bIns="32603" rtlCol="0"/>
          <a:lstStyle>
            <a:lvl1pPr algn="l">
              <a:defRPr sz="900"/>
            </a:lvl1pPr>
          </a:lstStyle>
          <a:p>
            <a:endParaRPr lang="zh-TW" altLang="en-US"/>
          </a:p>
        </p:txBody>
      </p:sp>
      <p:sp>
        <p:nvSpPr>
          <p:cNvPr id="3" name="日期版面配置區 2"/>
          <p:cNvSpPr>
            <a:spLocks noGrp="1"/>
          </p:cNvSpPr>
          <p:nvPr>
            <p:ph type="dt" sz="quarter" idx="1"/>
          </p:nvPr>
        </p:nvSpPr>
        <p:spPr>
          <a:xfrm>
            <a:off x="4022581" y="0"/>
            <a:ext cx="3078760" cy="512160"/>
          </a:xfrm>
          <a:prstGeom prst="rect">
            <a:avLst/>
          </a:prstGeom>
        </p:spPr>
        <p:txBody>
          <a:bodyPr vert="horz" lIns="65206" tIns="32603" rIns="65206" bIns="32603" rtlCol="0"/>
          <a:lstStyle>
            <a:lvl1pPr algn="r">
              <a:defRPr sz="900"/>
            </a:lvl1pPr>
          </a:lstStyle>
          <a:p>
            <a:fld id="{281809DA-6A14-41B4-97E6-334A7671DB69}" type="datetimeFigureOut">
              <a:rPr lang="zh-TW" altLang="en-US" smtClean="0"/>
              <a:t>2022/3/28</a:t>
            </a:fld>
            <a:endParaRPr lang="zh-TW" altLang="en-US"/>
          </a:p>
        </p:txBody>
      </p:sp>
      <p:sp>
        <p:nvSpPr>
          <p:cNvPr id="4" name="頁尾版面配置區 3"/>
          <p:cNvSpPr>
            <a:spLocks noGrp="1"/>
          </p:cNvSpPr>
          <p:nvPr>
            <p:ph type="ftr" sz="quarter" idx="2"/>
          </p:nvPr>
        </p:nvSpPr>
        <p:spPr>
          <a:xfrm>
            <a:off x="0" y="9719735"/>
            <a:ext cx="3077626" cy="511029"/>
          </a:xfrm>
          <a:prstGeom prst="rect">
            <a:avLst/>
          </a:prstGeom>
        </p:spPr>
        <p:txBody>
          <a:bodyPr vert="horz" lIns="65206" tIns="32603" rIns="65206" bIns="32603" rtlCol="0" anchor="b"/>
          <a:lstStyle>
            <a:lvl1pPr algn="l">
              <a:defRPr sz="900"/>
            </a:lvl1pPr>
          </a:lstStyle>
          <a:p>
            <a:endParaRPr lang="zh-TW" altLang="en-US"/>
          </a:p>
        </p:txBody>
      </p:sp>
      <p:sp>
        <p:nvSpPr>
          <p:cNvPr id="5" name="投影片編號版面配置區 4"/>
          <p:cNvSpPr>
            <a:spLocks noGrp="1"/>
          </p:cNvSpPr>
          <p:nvPr>
            <p:ph type="sldNum" sz="quarter" idx="3"/>
          </p:nvPr>
        </p:nvSpPr>
        <p:spPr>
          <a:xfrm>
            <a:off x="4022581" y="9719735"/>
            <a:ext cx="3078760" cy="511029"/>
          </a:xfrm>
          <a:prstGeom prst="rect">
            <a:avLst/>
          </a:prstGeom>
        </p:spPr>
        <p:txBody>
          <a:bodyPr vert="horz" lIns="65206" tIns="32603" rIns="65206" bIns="32603" rtlCol="0" anchor="b"/>
          <a:lstStyle>
            <a:lvl1pPr algn="r">
              <a:defRPr sz="900"/>
            </a:lvl1pPr>
          </a:lstStyle>
          <a:p>
            <a:fld id="{632E03BA-D41D-47A3-8E85-9F6F8C903D35}" type="slidenum">
              <a:rPr lang="zh-TW" altLang="en-US" smtClean="0"/>
              <a:t>‹#›</a:t>
            </a:fld>
            <a:endParaRPr lang="zh-TW" altLang="en-US"/>
          </a:p>
        </p:txBody>
      </p:sp>
    </p:spTree>
    <p:extLst>
      <p:ext uri="{BB962C8B-B14F-4D97-AF65-F5344CB8AC3E}">
        <p14:creationId xmlns:p14="http://schemas.microsoft.com/office/powerpoint/2010/main" val="3542696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626" cy="512160"/>
          </a:xfrm>
          <a:prstGeom prst="rect">
            <a:avLst/>
          </a:prstGeom>
        </p:spPr>
        <p:txBody>
          <a:bodyPr vert="horz" lIns="65206" tIns="32603" rIns="65206" bIns="32603" rtlCol="0"/>
          <a:lstStyle>
            <a:lvl1pPr algn="l">
              <a:defRPr sz="900"/>
            </a:lvl1pPr>
          </a:lstStyle>
          <a:p>
            <a:endParaRPr lang="zh-TW" altLang="en-US"/>
          </a:p>
        </p:txBody>
      </p:sp>
      <p:sp>
        <p:nvSpPr>
          <p:cNvPr id="3" name="日期版面配置區 2"/>
          <p:cNvSpPr>
            <a:spLocks noGrp="1"/>
          </p:cNvSpPr>
          <p:nvPr>
            <p:ph type="dt" idx="1"/>
          </p:nvPr>
        </p:nvSpPr>
        <p:spPr>
          <a:xfrm>
            <a:off x="4022581" y="0"/>
            <a:ext cx="3078760" cy="512160"/>
          </a:xfrm>
          <a:prstGeom prst="rect">
            <a:avLst/>
          </a:prstGeom>
        </p:spPr>
        <p:txBody>
          <a:bodyPr vert="horz" lIns="65206" tIns="32603" rIns="65206" bIns="32603" rtlCol="0"/>
          <a:lstStyle>
            <a:lvl1pPr algn="r">
              <a:defRPr sz="900"/>
            </a:lvl1pPr>
          </a:lstStyle>
          <a:p>
            <a:fld id="{7597DE29-8F9F-496C-B700-A3F8D5480CB4}" type="datetimeFigureOut">
              <a:rPr lang="zh-TW" altLang="en-US" smtClean="0"/>
              <a:pPr/>
              <a:t>2022/3/28</a:t>
            </a:fld>
            <a:endParaRPr lang="zh-TW" altLang="en-US"/>
          </a:p>
        </p:txBody>
      </p:sp>
      <p:sp>
        <p:nvSpPr>
          <p:cNvPr id="4" name="投影片圖像版面配置區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65206" tIns="32603" rIns="65206" bIns="32603" rtlCol="0" anchor="ctr"/>
          <a:lstStyle/>
          <a:p>
            <a:endParaRPr lang="zh-TW" altLang="en-US"/>
          </a:p>
        </p:txBody>
      </p:sp>
      <p:sp>
        <p:nvSpPr>
          <p:cNvPr id="5" name="備忘稿版面配置區 4"/>
          <p:cNvSpPr>
            <a:spLocks noGrp="1"/>
          </p:cNvSpPr>
          <p:nvPr>
            <p:ph type="body" sz="quarter" idx="3"/>
          </p:nvPr>
        </p:nvSpPr>
        <p:spPr>
          <a:xfrm>
            <a:off x="710134" y="4860433"/>
            <a:ext cx="5682207" cy="4604917"/>
          </a:xfrm>
          <a:prstGeom prst="rect">
            <a:avLst/>
          </a:prstGeom>
        </p:spPr>
        <p:txBody>
          <a:bodyPr vert="horz" lIns="65206" tIns="32603" rIns="65206" bIns="3260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719735"/>
            <a:ext cx="3077626" cy="511029"/>
          </a:xfrm>
          <a:prstGeom prst="rect">
            <a:avLst/>
          </a:prstGeom>
        </p:spPr>
        <p:txBody>
          <a:bodyPr vert="horz" lIns="65206" tIns="32603" rIns="65206" bIns="32603" rtlCol="0" anchor="b"/>
          <a:lstStyle>
            <a:lvl1pPr algn="l">
              <a:defRPr sz="900"/>
            </a:lvl1pPr>
          </a:lstStyle>
          <a:p>
            <a:endParaRPr lang="zh-TW" altLang="en-US"/>
          </a:p>
        </p:txBody>
      </p:sp>
      <p:sp>
        <p:nvSpPr>
          <p:cNvPr id="7" name="投影片編號版面配置區 6"/>
          <p:cNvSpPr>
            <a:spLocks noGrp="1"/>
          </p:cNvSpPr>
          <p:nvPr>
            <p:ph type="sldNum" sz="quarter" idx="5"/>
          </p:nvPr>
        </p:nvSpPr>
        <p:spPr>
          <a:xfrm>
            <a:off x="4022581" y="9719735"/>
            <a:ext cx="3078760" cy="511029"/>
          </a:xfrm>
          <a:prstGeom prst="rect">
            <a:avLst/>
          </a:prstGeom>
        </p:spPr>
        <p:txBody>
          <a:bodyPr vert="horz" lIns="65206" tIns="32603" rIns="65206" bIns="32603" rtlCol="0" anchor="b"/>
          <a:lstStyle>
            <a:lvl1pPr algn="r">
              <a:defRPr sz="900"/>
            </a:lvl1pPr>
          </a:lstStyle>
          <a:p>
            <a:fld id="{2AD7919C-08BC-4D45-9982-D06D5E191FCD}" type="slidenum">
              <a:rPr lang="zh-TW" altLang="en-US" smtClean="0"/>
              <a:pPr/>
              <a:t>‹#›</a:t>
            </a:fld>
            <a:endParaRPr lang="zh-TW" altLang="en-US"/>
          </a:p>
        </p:txBody>
      </p:sp>
    </p:spTree>
    <p:extLst>
      <p:ext uri="{BB962C8B-B14F-4D97-AF65-F5344CB8AC3E}">
        <p14:creationId xmlns:p14="http://schemas.microsoft.com/office/powerpoint/2010/main" val="143079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D7919C-08BC-4D45-9982-D06D5E191FCD}" type="slidenum">
              <a:rPr lang="zh-TW" altLang="en-US" smtClean="0"/>
              <a:pPr/>
              <a:t>1</a:t>
            </a:fld>
            <a:endParaRPr lang="zh-TW" altLang="en-US"/>
          </a:p>
        </p:txBody>
      </p:sp>
    </p:spTree>
    <p:extLst>
      <p:ext uri="{BB962C8B-B14F-4D97-AF65-F5344CB8AC3E}">
        <p14:creationId xmlns:p14="http://schemas.microsoft.com/office/powerpoint/2010/main" val="35658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8D95849-13B0-405E-AACB-0BD8A410CF64}" type="datetime1">
              <a:rPr lang="zh-TW" altLang="en-US" smtClean="0"/>
              <a:pPr/>
              <a:t>2022/3/28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8C7276E-16EA-4967-9464-6FFAA5308439}" type="datetime1">
              <a:rPr lang="zh-TW" altLang="en-US" smtClean="0"/>
              <a:pPr/>
              <a:t>2022/3/28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FFCB290-108A-481D-9DDD-E9223DA6F5FB}" type="datetime1">
              <a:rPr lang="zh-TW" altLang="en-US" smtClean="0"/>
              <a:pPr/>
              <a:t>2022/3/28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2FDBA3A-56D9-42E9-88DF-FE4E1DE86E54}" type="datetime1">
              <a:rPr lang="zh-TW" altLang="en-US" smtClean="0"/>
              <a:pPr/>
              <a:t>2022/3/28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0A8204F-B37F-4888-93B2-76ADC3659C59}" type="datetime1">
              <a:rPr lang="zh-TW" altLang="en-US" smtClean="0"/>
              <a:pPr/>
              <a:t>2022/3/28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269D793-9933-4DFC-A637-DB04F9D11E83}" type="datetime1">
              <a:rPr lang="zh-TW" altLang="en-US" smtClean="0"/>
              <a:pPr/>
              <a:t>2022/3/28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46974165-3135-403E-A693-2292124C9FF4}" type="datetime1">
              <a:rPr lang="zh-TW" altLang="en-US" smtClean="0"/>
              <a:pPr/>
              <a:t>2022/3/28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61AC988-5DB2-4CE7-8A45-BCE686B4527C}" type="datetime1">
              <a:rPr lang="zh-TW" altLang="en-US" smtClean="0"/>
              <a:pPr/>
              <a:t>2022/3/28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80770CE-12FE-4A5F-B3F5-6E78FA1C6634}" type="datetime1">
              <a:rPr lang="zh-TW" altLang="en-US" smtClean="0"/>
              <a:pPr/>
              <a:t>2022/3/28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A5D6A57-3941-485B-97A2-0F2BDB5C35D2}" type="datetime1">
              <a:rPr lang="zh-TW" altLang="en-US" smtClean="0"/>
              <a:pPr/>
              <a:t>2022/3/28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56396F7-80FC-4C2C-AB5F-89AF885F1779}" type="datetime1">
              <a:rPr lang="zh-TW" altLang="en-US" smtClean="0"/>
              <a:pPr/>
              <a:t>2022/3/28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1F2A0-065E-4A02-A95A-95DFC58F568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F4A68-4FD4-4D60-9579-ABA6E4A0A26E}" type="datetime1">
              <a:rPr lang="zh-TW" altLang="en-US" smtClean="0"/>
              <a:pPr/>
              <a:t>2022/3/28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1F2A0-065E-4A02-A95A-95DFC58F568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写字的3D小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71" y="835987"/>
            <a:ext cx="4250529" cy="5999153"/>
          </a:xfrm>
          <a:prstGeom prst="rect">
            <a:avLst/>
          </a:prstGeom>
          <a:noFill/>
          <a:extLst>
            <a:ext uri="{909E8E84-426E-40DD-AFC4-6F175D3DCCD1}">
              <a14:hiddenFill xmlns:a14="http://schemas.microsoft.com/office/drawing/2010/main">
                <a:solidFill>
                  <a:srgbClr val="FFFFFF"/>
                </a:solidFill>
              </a14:hiddenFill>
            </a:ext>
          </a:extLst>
        </p:spPr>
      </p:pic>
      <p:pic>
        <p:nvPicPr>
          <p:cNvPr id="133" name="圖片 132" descr="彰化縣產業發展構想.png"/>
          <p:cNvPicPr>
            <a:picLocks noChangeAspect="1"/>
          </p:cNvPicPr>
          <p:nvPr/>
        </p:nvPicPr>
        <p:blipFill>
          <a:blip r:embed="rId4" cstate="print"/>
          <a:srcRect t="46676" r="89844" b="40029"/>
          <a:stretch>
            <a:fillRect/>
          </a:stretch>
        </p:blipFill>
        <p:spPr>
          <a:xfrm>
            <a:off x="-142908" y="1500174"/>
            <a:ext cx="5161259" cy="4764404"/>
          </a:xfrm>
          <a:prstGeom prst="rect">
            <a:avLst/>
          </a:prstGeom>
        </p:spPr>
      </p:pic>
      <p:grpSp>
        <p:nvGrpSpPr>
          <p:cNvPr id="132" name="群組 131"/>
          <p:cNvGrpSpPr/>
          <p:nvPr/>
        </p:nvGrpSpPr>
        <p:grpSpPr>
          <a:xfrm>
            <a:off x="1071538" y="2384741"/>
            <a:ext cx="2857520" cy="2901647"/>
            <a:chOff x="1713599" y="2167327"/>
            <a:chExt cx="3001277" cy="3047623"/>
          </a:xfrm>
          <a:solidFill>
            <a:schemeClr val="tx1">
              <a:lumMod val="50000"/>
              <a:lumOff val="50000"/>
            </a:schemeClr>
          </a:solidFill>
        </p:grpSpPr>
        <p:sp>
          <p:nvSpPr>
            <p:cNvPr id="130" name="手繪多邊形 129"/>
            <p:cNvSpPr/>
            <p:nvPr/>
          </p:nvSpPr>
          <p:spPr>
            <a:xfrm>
              <a:off x="1713599" y="2167327"/>
              <a:ext cx="3001277" cy="3047623"/>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手繪多邊形 130"/>
            <p:cNvSpPr/>
            <p:nvPr/>
          </p:nvSpPr>
          <p:spPr>
            <a:xfrm>
              <a:off x="2535619" y="2878811"/>
              <a:ext cx="333340" cy="209979"/>
            </a:xfrm>
            <a:custGeom>
              <a:avLst/>
              <a:gdLst>
                <a:gd name="connsiteX0" fmla="*/ 370115 w 875340"/>
                <a:gd name="connsiteY0" fmla="*/ 14093 h 551399"/>
                <a:gd name="connsiteX1" fmla="*/ 283029 w 875340"/>
                <a:gd name="connsiteY1" fmla="*/ 112065 h 551399"/>
                <a:gd name="connsiteX2" fmla="*/ 76200 w 875340"/>
                <a:gd name="connsiteY2" fmla="*/ 122950 h 551399"/>
                <a:gd name="connsiteX3" fmla="*/ 21772 w 875340"/>
                <a:gd name="connsiteY3" fmla="*/ 188265 h 551399"/>
                <a:gd name="connsiteX4" fmla="*/ 0 w 875340"/>
                <a:gd name="connsiteY4" fmla="*/ 547493 h 551399"/>
                <a:gd name="connsiteX5" fmla="*/ 478972 w 875340"/>
                <a:gd name="connsiteY5" fmla="*/ 536607 h 551399"/>
                <a:gd name="connsiteX6" fmla="*/ 468086 w 875340"/>
                <a:gd name="connsiteY6" fmla="*/ 503950 h 551399"/>
                <a:gd name="connsiteX7" fmla="*/ 609600 w 875340"/>
                <a:gd name="connsiteY7" fmla="*/ 253579 h 551399"/>
                <a:gd name="connsiteX8" fmla="*/ 707572 w 875340"/>
                <a:gd name="connsiteY8" fmla="*/ 188265 h 551399"/>
                <a:gd name="connsiteX9" fmla="*/ 794658 w 875340"/>
                <a:gd name="connsiteY9" fmla="*/ 3207 h 551399"/>
                <a:gd name="connsiteX10" fmla="*/ 370115 w 875340"/>
                <a:gd name="connsiteY10" fmla="*/ 14093 h 55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0" h="551399">
                  <a:moveTo>
                    <a:pt x="370115" y="14093"/>
                  </a:moveTo>
                  <a:lnTo>
                    <a:pt x="283029" y="112065"/>
                  </a:lnTo>
                  <a:lnTo>
                    <a:pt x="76200" y="122950"/>
                  </a:lnTo>
                  <a:lnTo>
                    <a:pt x="21772" y="188265"/>
                  </a:lnTo>
                  <a:lnTo>
                    <a:pt x="0" y="547493"/>
                  </a:lnTo>
                  <a:cubicBezTo>
                    <a:pt x="159657" y="543864"/>
                    <a:pt x="319960" y="551399"/>
                    <a:pt x="478972" y="536607"/>
                  </a:cubicBezTo>
                  <a:cubicBezTo>
                    <a:pt x="490397" y="535544"/>
                    <a:pt x="468086" y="503950"/>
                    <a:pt x="468086" y="503950"/>
                  </a:cubicBezTo>
                  <a:lnTo>
                    <a:pt x="609600" y="253579"/>
                  </a:lnTo>
                  <a:lnTo>
                    <a:pt x="707572" y="188265"/>
                  </a:lnTo>
                  <a:cubicBezTo>
                    <a:pt x="807241" y="0"/>
                    <a:pt x="875340" y="3207"/>
                    <a:pt x="794658" y="3207"/>
                  </a:cubicBezTo>
                  <a:lnTo>
                    <a:pt x="370115" y="14093"/>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手繪多邊形 3"/>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97" name="圖片 96" descr="彰化縣產業發展構想.png"/>
          <p:cNvPicPr>
            <a:picLocks noChangeAspect="1"/>
          </p:cNvPicPr>
          <p:nvPr/>
        </p:nvPicPr>
        <p:blipFill>
          <a:blip r:embed="rId5" cstate="print"/>
          <a:srcRect b="99333"/>
          <a:stretch>
            <a:fillRect/>
          </a:stretch>
        </p:blipFill>
        <p:spPr>
          <a:xfrm>
            <a:off x="1000100" y="580305"/>
            <a:ext cx="7786742" cy="45719"/>
          </a:xfrm>
          <a:prstGeom prst="rect">
            <a:avLst/>
          </a:prstGeom>
        </p:spPr>
      </p:pic>
      <p:sp>
        <p:nvSpPr>
          <p:cNvPr id="99" name="文字方塊 98"/>
          <p:cNvSpPr txBox="1"/>
          <p:nvPr/>
        </p:nvSpPr>
        <p:spPr>
          <a:xfrm>
            <a:off x="5429256" y="3407021"/>
            <a:ext cx="2383104" cy="830997"/>
          </a:xfrm>
          <a:prstGeom prst="rect">
            <a:avLst/>
          </a:prstGeom>
          <a:noFill/>
          <a:ln>
            <a:noFill/>
          </a:ln>
        </p:spPr>
        <p:txBody>
          <a:bodyPr wrap="square" rtlCol="0">
            <a:spAutoFit/>
          </a:bodyPr>
          <a:lstStyle/>
          <a:p>
            <a:pPr algn="dist"/>
            <a:r>
              <a:rPr lang="zh-TW" altLang="en-US"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農地政策及</a:t>
            </a:r>
            <a:endParaRPr lang="en-US" altLang="zh-TW"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dist"/>
            <a:r>
              <a:rPr lang="zh-TW" altLang="en-US"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管理法規講習</a:t>
            </a:r>
            <a:endPar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23" name="圖片 122" descr="彰化縣產業發展構想.png"/>
          <p:cNvPicPr>
            <a:picLocks noChangeAspect="1"/>
          </p:cNvPicPr>
          <p:nvPr/>
        </p:nvPicPr>
        <p:blipFill>
          <a:blip r:embed="rId6" cstate="print"/>
          <a:srcRect b="99333"/>
          <a:stretch>
            <a:fillRect/>
          </a:stretch>
        </p:blipFill>
        <p:spPr>
          <a:xfrm rot="18900000">
            <a:off x="3917568" y="1897809"/>
            <a:ext cx="1500198" cy="142219"/>
          </a:xfrm>
          <a:prstGeom prst="rect">
            <a:avLst/>
          </a:prstGeom>
        </p:spPr>
      </p:pic>
      <p:sp>
        <p:nvSpPr>
          <p:cNvPr id="124" name="文字方塊 123"/>
          <p:cNvSpPr txBox="1"/>
          <p:nvPr/>
        </p:nvSpPr>
        <p:spPr>
          <a:xfrm>
            <a:off x="3720563" y="1246270"/>
            <a:ext cx="1172908" cy="830997"/>
          </a:xfrm>
          <a:prstGeom prst="rect">
            <a:avLst/>
          </a:prstGeom>
          <a:noFill/>
        </p:spPr>
        <p:txBody>
          <a:bodyPr wrap="square" rtlCol="0">
            <a:spAutoFit/>
          </a:bodyPr>
          <a:lstStyle/>
          <a:p>
            <a:r>
              <a:rPr lang="en-US" altLang="zh-TW" sz="4800" b="1" dirty="0" smtClean="0">
                <a:solidFill>
                  <a:schemeClr val="accent6">
                    <a:lumMod val="75000"/>
                  </a:schemeClr>
                </a:solidFill>
                <a:latin typeface="Arial Black" panose="020B0A04020102020204" pitchFamily="34" charset="0"/>
              </a:rPr>
              <a:t>03</a:t>
            </a:r>
            <a:endParaRPr lang="zh-TW" altLang="en-US" sz="4800" b="1" dirty="0">
              <a:solidFill>
                <a:schemeClr val="accent6">
                  <a:lumMod val="75000"/>
                </a:schemeClr>
              </a:solidFill>
              <a:latin typeface="Arial Black" panose="020B0A04020102020204" pitchFamily="34" charset="0"/>
            </a:endParaRPr>
          </a:p>
        </p:txBody>
      </p:sp>
      <p:sp>
        <p:nvSpPr>
          <p:cNvPr id="125" name="文字方塊 124"/>
          <p:cNvSpPr txBox="1"/>
          <p:nvPr/>
        </p:nvSpPr>
        <p:spPr>
          <a:xfrm>
            <a:off x="4572000" y="1925413"/>
            <a:ext cx="1000132" cy="646331"/>
          </a:xfrm>
          <a:prstGeom prst="rect">
            <a:avLst/>
          </a:prstGeom>
          <a:noFill/>
        </p:spPr>
        <p:txBody>
          <a:bodyPr wrap="square" rtlCol="0">
            <a:spAutoFit/>
          </a:bodyPr>
          <a:lstStyle/>
          <a:p>
            <a:r>
              <a:rPr lang="en-US" altLang="zh-TW" sz="3600" b="1" dirty="0" smtClean="0">
                <a:solidFill>
                  <a:schemeClr val="accent6">
                    <a:lumMod val="75000"/>
                  </a:schemeClr>
                </a:solidFill>
                <a:latin typeface="Cambria" pitchFamily="18" charset="0"/>
              </a:rPr>
              <a:t>31</a:t>
            </a:r>
            <a:endParaRPr lang="zh-TW" altLang="en-US" sz="3600" b="1" dirty="0">
              <a:solidFill>
                <a:schemeClr val="accent6">
                  <a:lumMod val="75000"/>
                </a:schemeClr>
              </a:solidFill>
              <a:latin typeface="Cambria" pitchFamily="18" charset="0"/>
            </a:endParaRPr>
          </a:p>
        </p:txBody>
      </p:sp>
      <p:pic>
        <p:nvPicPr>
          <p:cNvPr id="135" name="圖片 134" descr="彰化縣產業發展構想.png"/>
          <p:cNvPicPr>
            <a:picLocks noChangeAspect="1"/>
          </p:cNvPicPr>
          <p:nvPr/>
        </p:nvPicPr>
        <p:blipFill>
          <a:blip r:embed="rId7" cstate="print"/>
          <a:srcRect l="5322" t="45833" r="74501" b="39583"/>
          <a:stretch>
            <a:fillRect/>
          </a:stretch>
        </p:blipFill>
        <p:spPr>
          <a:xfrm>
            <a:off x="352428" y="1814512"/>
            <a:ext cx="4629150" cy="4629150"/>
          </a:xfrm>
          <a:prstGeom prst="rect">
            <a:avLst/>
          </a:prstGeom>
        </p:spPr>
      </p:pic>
      <p:sp>
        <p:nvSpPr>
          <p:cNvPr id="18" name="文字方塊 17"/>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5706663" y="4293096"/>
            <a:ext cx="2031325" cy="892552"/>
          </a:xfrm>
          <a:prstGeom prst="rect">
            <a:avLst/>
          </a:prstGeom>
          <a:noFill/>
        </p:spPr>
        <p:txBody>
          <a:bodyPr wrap="none" rtlCol="0">
            <a:spAutoFit/>
          </a:bodyPr>
          <a:lstStyle/>
          <a:p>
            <a:pPr algn="ctr"/>
            <a:r>
              <a:rPr lang="zh-TW" altLang="en-US" b="1" dirty="0">
                <a:latin typeface="微軟正黑體" panose="020B0604030504040204" pitchFamily="34" charset="-120"/>
                <a:ea typeface="微軟正黑體" panose="020B0604030504040204" pitchFamily="34" charset="-120"/>
              </a:rPr>
              <a:t>彰化縣政府農業</a:t>
            </a:r>
            <a:r>
              <a:rPr lang="zh-TW" altLang="en-US" b="1" dirty="0" smtClean="0">
                <a:latin typeface="微軟正黑體" panose="020B0604030504040204" pitchFamily="34" charset="-120"/>
                <a:ea typeface="微軟正黑體" panose="020B0604030504040204" pitchFamily="34" charset="-120"/>
              </a:rPr>
              <a:t>處</a:t>
            </a:r>
            <a:endParaRPr lang="en-US" altLang="zh-TW" b="1" dirty="0" smtClean="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黃松欽科長</a:t>
            </a:r>
            <a:endParaRPr lang="en-US" altLang="zh-TW" b="1" dirty="0" smtClean="0">
              <a:latin typeface="微軟正黑體" panose="020B0604030504040204" pitchFamily="34" charset="-120"/>
              <a:ea typeface="微軟正黑體" panose="020B0604030504040204" pitchFamily="34" charset="-120"/>
            </a:endParaRPr>
          </a:p>
          <a:p>
            <a:pPr algn="ctr"/>
            <a:r>
              <a:rPr lang="en-US" altLang="zh-TW" sz="1600" b="1" dirty="0" smtClean="0">
                <a:latin typeface="微軟正黑體" panose="020B0604030504040204" pitchFamily="34" charset="-120"/>
                <a:ea typeface="微軟正黑體" panose="020B0604030504040204" pitchFamily="34" charset="-120"/>
              </a:rPr>
              <a:t>111.03.31</a:t>
            </a:r>
            <a:endParaRPr lang="zh-TW" altLang="en-US" sz="1600" b="1" dirty="0">
              <a:latin typeface="微軟正黑體" panose="020B0604030504040204" pitchFamily="34" charset="-120"/>
              <a:ea typeface="微軟正黑體" panose="020B0604030504040204" pitchFamily="34" charset="-120"/>
            </a:endParaRPr>
          </a:p>
        </p:txBody>
      </p:sp>
      <p:sp>
        <p:nvSpPr>
          <p:cNvPr id="19" name="Rectangle 4"/>
          <p:cNvSpPr txBox="1">
            <a:spLocks noChangeArrowheads="1"/>
          </p:cNvSpPr>
          <p:nvPr/>
        </p:nvSpPr>
        <p:spPr bwMode="gray">
          <a:xfrm>
            <a:off x="1495629" y="4116883"/>
            <a:ext cx="339784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00"/>
                </a:solidFill>
                <a:latin typeface="+mj-lt"/>
                <a:ea typeface="+mj-ea"/>
                <a:cs typeface="+mj-cs"/>
              </a:defRPr>
            </a:lvl1pPr>
            <a:lvl2pPr algn="ctr" rtl="0" eaLnBrk="0" fontAlgn="base" hangingPunct="0">
              <a:spcBef>
                <a:spcPct val="0"/>
              </a:spcBef>
              <a:spcAft>
                <a:spcPct val="0"/>
              </a:spcAft>
              <a:defRPr sz="3200" b="1">
                <a:solidFill>
                  <a:srgbClr val="000000"/>
                </a:solidFill>
                <a:latin typeface="Verdana" pitchFamily="34" charset="0"/>
              </a:defRPr>
            </a:lvl2pPr>
            <a:lvl3pPr algn="ctr" rtl="0" eaLnBrk="0" fontAlgn="base" hangingPunct="0">
              <a:spcBef>
                <a:spcPct val="0"/>
              </a:spcBef>
              <a:spcAft>
                <a:spcPct val="0"/>
              </a:spcAft>
              <a:defRPr sz="3200" b="1">
                <a:solidFill>
                  <a:srgbClr val="000000"/>
                </a:solidFill>
                <a:latin typeface="Verdana" pitchFamily="34" charset="0"/>
              </a:defRPr>
            </a:lvl3pPr>
            <a:lvl4pPr algn="ctr" rtl="0" eaLnBrk="0" fontAlgn="base" hangingPunct="0">
              <a:spcBef>
                <a:spcPct val="0"/>
              </a:spcBef>
              <a:spcAft>
                <a:spcPct val="0"/>
              </a:spcAft>
              <a:defRPr sz="3200" b="1">
                <a:solidFill>
                  <a:srgbClr val="000000"/>
                </a:solidFill>
                <a:latin typeface="Verdana" pitchFamily="34" charset="0"/>
              </a:defRPr>
            </a:lvl4pPr>
            <a:lvl5pPr algn="ctr" rtl="0" eaLnBrk="0" fontAlgn="base" hangingPunct="0">
              <a:spcBef>
                <a:spcPct val="0"/>
              </a:spcBef>
              <a:spcAft>
                <a:spcPct val="0"/>
              </a:spcAft>
              <a:defRPr sz="3200" b="1">
                <a:solidFill>
                  <a:srgbClr val="000000"/>
                </a:solidFill>
                <a:latin typeface="Verdana" pitchFamily="34" charset="0"/>
              </a:defRPr>
            </a:lvl5pPr>
            <a:lvl6pPr marL="457200" algn="ctr" rtl="0" fontAlgn="base">
              <a:spcBef>
                <a:spcPct val="0"/>
              </a:spcBef>
              <a:spcAft>
                <a:spcPct val="0"/>
              </a:spcAft>
              <a:defRPr sz="3200" b="1">
                <a:solidFill>
                  <a:srgbClr val="000000"/>
                </a:solidFill>
                <a:latin typeface="Verdana" pitchFamily="34" charset="0"/>
              </a:defRPr>
            </a:lvl6pPr>
            <a:lvl7pPr marL="914400" algn="ctr" rtl="0" fontAlgn="base">
              <a:spcBef>
                <a:spcPct val="0"/>
              </a:spcBef>
              <a:spcAft>
                <a:spcPct val="0"/>
              </a:spcAft>
              <a:defRPr sz="3200" b="1">
                <a:solidFill>
                  <a:srgbClr val="000000"/>
                </a:solidFill>
                <a:latin typeface="Verdana" pitchFamily="34" charset="0"/>
              </a:defRPr>
            </a:lvl7pPr>
            <a:lvl8pPr marL="1371600" algn="ctr" rtl="0" fontAlgn="base">
              <a:spcBef>
                <a:spcPct val="0"/>
              </a:spcBef>
              <a:spcAft>
                <a:spcPct val="0"/>
              </a:spcAft>
              <a:defRPr sz="3200" b="1">
                <a:solidFill>
                  <a:srgbClr val="000000"/>
                </a:solidFill>
                <a:latin typeface="Verdana" pitchFamily="34" charset="0"/>
              </a:defRPr>
            </a:lvl8pPr>
            <a:lvl9pPr marL="1828800" algn="ctr" rtl="0" fontAlgn="base">
              <a:spcBef>
                <a:spcPct val="0"/>
              </a:spcBef>
              <a:spcAft>
                <a:spcPct val="0"/>
              </a:spcAft>
              <a:defRPr sz="3200" b="1">
                <a:solidFill>
                  <a:srgbClr val="000000"/>
                </a:solidFill>
                <a:latin typeface="Verdana" pitchFamily="34" charset="0"/>
              </a:defRPr>
            </a:lvl9pPr>
          </a:lstStyle>
          <a:p>
            <a:pPr eaLnBrk="1" hangingPunct="1">
              <a:defRPr/>
            </a:pPr>
            <a:r>
              <a:rPr lang="zh-TW" altLang="en-US" sz="2800" kern="0" dirty="0" smtClean="0">
                <a:solidFill>
                  <a:srgbClr val="FFFF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那些農地上 </a:t>
            </a:r>
            <a:endParaRPr lang="en-US" altLang="zh-TW" sz="2800" kern="0" dirty="0" smtClean="0">
              <a:solidFill>
                <a:srgbClr val="FFFF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kern="0" dirty="0" smtClean="0">
                <a:solidFill>
                  <a:srgbClr val="FFFF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講不清楚的事</a:t>
            </a:r>
            <a:endParaRPr lang="en-US" altLang="zh-TW" sz="2800" b="0" kern="0" dirty="0" smtClean="0">
              <a:solidFill>
                <a:srgbClr val="FFFF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10</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2" descr="照片來源：新北市政府農業局提供&#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13" y="1780324"/>
            <a:ext cx="7976312" cy="48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2</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2052283" y="835947"/>
            <a:ext cx="5020926"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資材是有合法容許使用</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外面一堆</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雜物</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259209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11</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80323"/>
            <a:ext cx="7920881" cy="487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3</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2052283" y="835947"/>
            <a:ext cx="4713150"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現場種芭樂或其他果樹苗</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明知是</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假的</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29251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12</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65" y="1780322"/>
            <a:ext cx="8127859" cy="507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圖片 8"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0"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4</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p:nvPr/>
        </p:nvSpPr>
        <p:spPr>
          <a:xfrm>
            <a:off x="2052283" y="835947"/>
            <a:ext cx="4493538"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石頭堆的</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擋土牆</a:t>
            </a:r>
            <a:r>
              <a:rPr lang="zh-TW" altLang="en-US" sz="2400" b="1" dirty="0" smtClean="0">
                <a:effectLst>
                  <a:outerShdw blurRad="38100" dist="38100" dir="2700000" algn="tl">
                    <a:srgbClr val="000000">
                      <a:alpha val="43137"/>
                    </a:srgbClr>
                  </a:outerShdw>
                </a:effectLst>
                <a:latin typeface="微軟正黑體"/>
                <a:ea typeface="微軟正黑體"/>
              </a:rPr>
              <a:t>、磚、小寮</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種地瓜葉</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73578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13</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39" y="1772816"/>
            <a:ext cx="8161685" cy="495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圖片 8"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0" name="圖片 9"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1"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5</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文字方塊 13"/>
          <p:cNvSpPr txBox="1"/>
          <p:nvPr/>
        </p:nvSpPr>
        <p:spPr>
          <a:xfrm>
            <a:off x="2052283" y="835947"/>
            <a:ext cx="4405373"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現場有擋土牆</a:t>
            </a:r>
            <a:r>
              <a:rPr lang="zh-TW" altLang="en-US" sz="2400" b="1" dirty="0" smtClean="0">
                <a:effectLst>
                  <a:outerShdw blurRad="38100" dist="38100" dir="2700000" algn="tl">
                    <a:srgbClr val="000000">
                      <a:alpha val="43137"/>
                    </a:srgbClr>
                  </a:outerShdw>
                </a:effectLst>
                <a:latin typeface="微軟正黑體"/>
                <a:ea typeface="微軟正黑體"/>
              </a:rPr>
              <a:t>、做圍籬</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即將種</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植</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118" y="5301208"/>
            <a:ext cx="2069513" cy="12955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25375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14</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11" y="1780323"/>
            <a:ext cx="7970614" cy="4864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圖片 8"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0" name="圖片 9"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1" name="圖片 10"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2"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6</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14"/>
          <p:cNvSpPr txBox="1"/>
          <p:nvPr/>
        </p:nvSpPr>
        <p:spPr>
          <a:xfrm>
            <a:off x="2052283" y="835947"/>
            <a:ext cx="4713150"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現場有鐵皮</a:t>
            </a:r>
            <a:r>
              <a:rPr lang="zh-TW" altLang="en-US" sz="2400" b="1" dirty="0" smtClean="0">
                <a:effectLst>
                  <a:outerShdw blurRad="38100" dist="38100" dir="2700000" algn="tl">
                    <a:srgbClr val="000000">
                      <a:alpha val="43137"/>
                    </a:srgbClr>
                  </a:outerShdw>
                </a:effectLst>
                <a:latin typeface="微軟正黑體"/>
                <a:ea typeface="微軟正黑體"/>
              </a:rPr>
              <a:t>圍籬</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假使有</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種植</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146919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15</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8" name="Picture 2" descr="C:\Users\asus\Desktop\44.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a:solidFill>
                  <a:srgbClr val="C00000"/>
                </a:solidFill>
                <a:latin typeface="Arial Black" panose="020B0A04020102020204" pitchFamily="34" charset="0"/>
                <a:ea typeface="微軟正黑體" panose="020B0604030504040204" pitchFamily="34" charset="-120"/>
              </a:rPr>
              <a:t>7</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p:nvPr/>
        </p:nvSpPr>
        <p:spPr>
          <a:xfrm>
            <a:off x="2052283" y="835947"/>
            <a:ext cx="4713150"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是</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雜草</a:t>
            </a:r>
            <a:r>
              <a:rPr lang="zh-TW" altLang="en-US" sz="2400" b="1" dirty="0" smtClean="0">
                <a:effectLst>
                  <a:outerShdw blurRad="38100" dist="38100" dir="2700000" algn="tl">
                    <a:srgbClr val="000000">
                      <a:alpha val="43137"/>
                    </a:srgbClr>
                  </a:outerShdw>
                </a:effectLst>
                <a:latin typeface="微軟正黑體"/>
                <a:ea typeface="微軟正黑體"/>
              </a:rPr>
              <a:t>、作物都有</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作物不明顯</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pic>
        <p:nvPicPr>
          <p:cNvPr id="7170" name="Picture 2" descr="C:\Users\user\Desktop\911B9615-BDD9-4C32-8BD9-AEAD6C546C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126" y="1780323"/>
            <a:ext cx="7987290" cy="496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600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16</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18" y="1780323"/>
            <a:ext cx="8106118" cy="492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8</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2052283" y="835947"/>
            <a:ext cx="3727302"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本來填土</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把土挖掉</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種芭樂</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39144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17</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25" y="1762938"/>
            <a:ext cx="8278499" cy="508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圖片 8"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0"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a:solidFill>
                  <a:srgbClr val="C00000"/>
                </a:solidFill>
                <a:latin typeface="Arial Black" panose="020B0A04020102020204" pitchFamily="34" charset="0"/>
                <a:ea typeface="微軟正黑體" panose="020B0604030504040204" pitchFamily="34" charset="-120"/>
              </a:rPr>
              <a:t>9</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p:nvPr/>
        </p:nvSpPr>
        <p:spPr>
          <a:xfrm>
            <a:off x="2052283" y="835947"/>
            <a:ext cx="5420074" cy="830997"/>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前面有一堆</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土</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還</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蓋起來</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他說種樹要用</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86784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18</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8" name="圖片 7"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9" name="圖片 8"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0" name="Picture 2" descr="C:\Users\asus\Desktop\44.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10</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p:nvPr/>
        </p:nvSpPr>
        <p:spPr>
          <a:xfrm>
            <a:off x="2052283" y="835947"/>
            <a:ext cx="5237331"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有種樹</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但老農生病</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樹也死了一堆</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還是要他補種</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850" y="1735700"/>
            <a:ext cx="8258573" cy="507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3518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19</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4" y="1780322"/>
            <a:ext cx="8173572" cy="491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11</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p:nvPr/>
        </p:nvSpPr>
        <p:spPr>
          <a:xfrm>
            <a:off x="2052283" y="835947"/>
            <a:ext cx="3881191"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有填土增高</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種玉米</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還有土</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7280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1389856" y="2947521"/>
            <a:ext cx="1152525" cy="2663825"/>
          </a:xfrm>
          <a:custGeom>
            <a:avLst/>
            <a:gdLst>
              <a:gd name="T0" fmla="*/ 2147483647 w 253"/>
              <a:gd name="T1" fmla="*/ 0 h 838"/>
              <a:gd name="T2" fmla="*/ 0 w 253"/>
              <a:gd name="T3" fmla="*/ 0 h 838"/>
              <a:gd name="T4" fmla="*/ 0 w 253"/>
              <a:gd name="T5" fmla="*/ 2147483647 h 838"/>
              <a:gd name="T6" fmla="*/ 2147483647 w 253"/>
              <a:gd name="T7" fmla="*/ 2147483647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rgbClr val="A2D466"/>
            </a:solidFill>
            <a:prstDash val="solid"/>
            <a:round/>
            <a:headEnd type="stealth" w="med" len="lg"/>
            <a:tailEnd type="stealth" w="med" len="lg"/>
          </a:ln>
          <a:effectLst>
            <a:outerShdw dist="17961" dir="2700000" algn="ctr" rotWithShape="0">
              <a:srgbClr val="4D4D4D">
                <a:alpha val="50000"/>
              </a:srgb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grpSp>
        <p:nvGrpSpPr>
          <p:cNvPr id="50" name="Group 11"/>
          <p:cNvGrpSpPr>
            <a:grpSpLocks/>
          </p:cNvGrpSpPr>
          <p:nvPr/>
        </p:nvGrpSpPr>
        <p:grpSpPr bwMode="auto">
          <a:xfrm>
            <a:off x="481806" y="3682534"/>
            <a:ext cx="1800225" cy="1136650"/>
            <a:chOff x="138" y="1901"/>
            <a:chExt cx="1134" cy="716"/>
          </a:xfrm>
        </p:grpSpPr>
        <p:sp>
          <p:nvSpPr>
            <p:cNvPr id="51" name="Oval 12"/>
            <p:cNvSpPr>
              <a:spLocks noChangeArrowheads="1"/>
            </p:cNvSpPr>
            <p:nvPr/>
          </p:nvSpPr>
          <p:spPr bwMode="auto">
            <a:xfrm>
              <a:off x="138" y="1901"/>
              <a:ext cx="1134" cy="716"/>
            </a:xfrm>
            <a:prstGeom prst="ellipse">
              <a:avLst/>
            </a:prstGeom>
            <a:gradFill rotWithShape="0">
              <a:gsLst>
                <a:gs pos="0">
                  <a:srgbClr val="DDE3E1"/>
                </a:gs>
                <a:gs pos="100000">
                  <a:srgbClr val="AFBDB8"/>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fontAlgn="base" hangingPunct="1">
                <a:spcBef>
                  <a:spcPct val="0"/>
                </a:spcBef>
                <a:spcAft>
                  <a:spcPct val="0"/>
                </a:spcAft>
                <a:buClrTx/>
                <a:buFontTx/>
                <a:buNone/>
              </a:pPr>
              <a:endParaRPr lang="zh-TW" altLang="en-US" sz="1800" b="0" smtClean="0">
                <a:solidFill>
                  <a:srgbClr val="4D4D4D"/>
                </a:solidFill>
                <a:latin typeface="Arial" charset="0"/>
              </a:endParaRPr>
            </a:p>
          </p:txBody>
        </p:sp>
        <p:sp>
          <p:nvSpPr>
            <p:cNvPr id="52" name="Oval 13"/>
            <p:cNvSpPr>
              <a:spLocks noChangeArrowheads="1"/>
            </p:cNvSpPr>
            <p:nvPr/>
          </p:nvSpPr>
          <p:spPr bwMode="auto">
            <a:xfrm>
              <a:off x="193" y="1963"/>
              <a:ext cx="1019" cy="596"/>
            </a:xfrm>
            <a:prstGeom prst="ellipse">
              <a:avLst/>
            </a:prstGeom>
            <a:gradFill rotWithShape="0">
              <a:gsLst>
                <a:gs pos="0">
                  <a:srgbClr val="AFBDB8"/>
                </a:gs>
                <a:gs pos="100000">
                  <a:srgbClr val="DDE3E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ClrTx/>
                <a:buFontTx/>
                <a:buNone/>
              </a:pPr>
              <a:endParaRPr lang="zh-TW" altLang="en-US" sz="1300" b="0" smtClean="0">
                <a:solidFill>
                  <a:srgbClr val="4D4D4D"/>
                </a:solidFill>
                <a:latin typeface="Times New Roman" pitchFamily="18" charset="0"/>
                <a:ea typeface="굴림" pitchFamily="34" charset="-127"/>
              </a:endParaRPr>
            </a:p>
          </p:txBody>
        </p:sp>
      </p:grpSp>
      <p:sp>
        <p:nvSpPr>
          <p:cNvPr id="2" name="投影片編號版面配置區 1"/>
          <p:cNvSpPr>
            <a:spLocks noGrp="1"/>
          </p:cNvSpPr>
          <p:nvPr>
            <p:ph type="sldNum" sz="quarter" idx="12"/>
          </p:nvPr>
        </p:nvSpPr>
        <p:spPr/>
        <p:txBody>
          <a:bodyPr/>
          <a:lstStyle/>
          <a:p>
            <a:fld id="{3A81F2A0-065E-4A02-A95A-95DFC58F568C}" type="slidenum">
              <a:rPr lang="zh-TW" altLang="en-US" smtClean="0"/>
              <a:pPr/>
              <a:t>2</a:t>
            </a:fld>
            <a:endParaRPr lang="zh-TW" altLang="en-US"/>
          </a:p>
        </p:txBody>
      </p:sp>
      <p:sp>
        <p:nvSpPr>
          <p:cNvPr id="3" name="Freeform 4"/>
          <p:cNvSpPr>
            <a:spLocks/>
          </p:cNvSpPr>
          <p:nvPr/>
        </p:nvSpPr>
        <p:spPr bwMode="auto">
          <a:xfrm>
            <a:off x="3577431" y="4566771"/>
            <a:ext cx="95250" cy="576263"/>
          </a:xfrm>
          <a:custGeom>
            <a:avLst/>
            <a:gdLst>
              <a:gd name="T0" fmla="*/ 0 w 1"/>
              <a:gd name="T1" fmla="*/ 0 h 564"/>
              <a:gd name="T2" fmla="*/ 0 w 1"/>
              <a:gd name="T3" fmla="*/ 588792633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rgbClr val="FF5050"/>
            </a:solidFill>
            <a:prstDash val="solid"/>
            <a:round/>
            <a:headEnd type="triangle" w="med" len="med"/>
            <a:tailEnd type="none" w="med" len="med"/>
          </a:ln>
          <a:effectLst>
            <a:outerShdw dist="17961" dir="2700000" algn="ctr" rotWithShape="0">
              <a:srgbClr val="4D4D4D">
                <a:alpha val="50000"/>
              </a:srgb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5" name="Line 6"/>
          <p:cNvSpPr>
            <a:spLocks noChangeShapeType="1"/>
          </p:cNvSpPr>
          <p:nvPr/>
        </p:nvSpPr>
        <p:spPr bwMode="auto">
          <a:xfrm flipH="1">
            <a:off x="4558506" y="5539909"/>
            <a:ext cx="287337" cy="0"/>
          </a:xfrm>
          <a:prstGeom prst="line">
            <a:avLst/>
          </a:prstGeom>
          <a:noFill/>
          <a:ln w="19050">
            <a:solidFill>
              <a:srgbClr val="A2D466"/>
            </a:solidFill>
            <a:round/>
            <a:headEnd type="none" w="med" len="lg"/>
            <a:tailEnd type="none" w="med" len="lg"/>
          </a:ln>
          <a:effectLst>
            <a:outerShdw dist="17961" dir="2700000" algn="ctr" rotWithShape="0">
              <a:srgbClr val="4D4D4D">
                <a:alpha val="50000"/>
              </a:srgbClr>
            </a:outerShdw>
          </a:effectLst>
          <a:extLst>
            <a:ext uri="{909E8E84-426E-40DD-AFC4-6F175D3DCCD1}">
              <a14:hiddenFill xmlns:a14="http://schemas.microsoft.com/office/drawing/2010/main">
                <a:noFill/>
              </a14:hiddenFill>
            </a:ext>
          </a:extLst>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6" name="Line 7"/>
          <p:cNvSpPr>
            <a:spLocks noChangeShapeType="1"/>
          </p:cNvSpPr>
          <p:nvPr/>
        </p:nvSpPr>
        <p:spPr bwMode="auto">
          <a:xfrm flipH="1">
            <a:off x="4558506" y="2874496"/>
            <a:ext cx="287337" cy="0"/>
          </a:xfrm>
          <a:prstGeom prst="line">
            <a:avLst/>
          </a:prstGeom>
          <a:noFill/>
          <a:ln w="19050">
            <a:solidFill>
              <a:srgbClr val="A2D466"/>
            </a:solidFill>
            <a:round/>
            <a:headEnd type="none" w="med" len="lg"/>
            <a:tailEnd type="none" w="med" len="lg"/>
          </a:ln>
          <a:effectLst>
            <a:outerShdw dist="17961" dir="2700000" algn="ctr" rotWithShape="0">
              <a:srgbClr val="4D4D4D">
                <a:alpha val="50000"/>
              </a:srgbClr>
            </a:outerShdw>
          </a:effectLst>
          <a:extLst>
            <a:ext uri="{909E8E84-426E-40DD-AFC4-6F175D3DCCD1}">
              <a14:hiddenFill xmlns:a14="http://schemas.microsoft.com/office/drawing/2010/main">
                <a:noFill/>
              </a14:hiddenFill>
            </a:ext>
          </a:extLst>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7" name="Rectangle 8"/>
          <p:cNvSpPr>
            <a:spLocks noChangeArrowheads="1"/>
          </p:cNvSpPr>
          <p:nvPr/>
        </p:nvSpPr>
        <p:spPr bwMode="auto">
          <a:xfrm>
            <a:off x="2686843" y="2514134"/>
            <a:ext cx="1871663" cy="792162"/>
          </a:xfrm>
          <a:prstGeom prst="rect">
            <a:avLst/>
          </a:prstGeom>
          <a:solidFill>
            <a:srgbClr val="FFFFFF">
              <a:alpha val="30196"/>
            </a:srgbClr>
          </a:solidFill>
          <a:ln w="9525">
            <a:solidFill>
              <a:srgbClr val="FFFFFF">
                <a:alpha val="39999"/>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endParaRPr kumimoji="1" lang="zh-TW" altLang="en-US" sz="1800" b="0" smtClean="0">
              <a:solidFill>
                <a:srgbClr val="4D4D4D"/>
              </a:solidFill>
              <a:latin typeface="굴림" pitchFamily="34" charset="-127"/>
              <a:ea typeface="굴림" pitchFamily="34" charset="-127"/>
            </a:endParaRPr>
          </a:p>
        </p:txBody>
      </p:sp>
      <p:sp>
        <p:nvSpPr>
          <p:cNvPr id="8" name="Rectangle 9"/>
          <p:cNvSpPr>
            <a:spLocks noChangeArrowheads="1"/>
          </p:cNvSpPr>
          <p:nvPr/>
        </p:nvSpPr>
        <p:spPr bwMode="auto">
          <a:xfrm>
            <a:off x="5460206" y="1902946"/>
            <a:ext cx="3130550" cy="900113"/>
          </a:xfrm>
          <a:prstGeom prst="rect">
            <a:avLst/>
          </a:prstGeom>
          <a:solidFill>
            <a:srgbClr val="FFFFFF">
              <a:alpha val="30196"/>
            </a:srgbClr>
          </a:solidFill>
          <a:ln w="9525">
            <a:solidFill>
              <a:srgbClr val="FFFFFF">
                <a:alpha val="39999"/>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endParaRPr kumimoji="1" lang="zh-TW" altLang="en-US" sz="1800" b="0" smtClean="0">
              <a:solidFill>
                <a:srgbClr val="4D4D4D"/>
              </a:solidFill>
              <a:latin typeface="굴림" pitchFamily="34" charset="-127"/>
              <a:ea typeface="굴림" pitchFamily="34" charset="-127"/>
            </a:endParaRPr>
          </a:p>
        </p:txBody>
      </p:sp>
      <p:sp>
        <p:nvSpPr>
          <p:cNvPr id="9" name="Freeform 10"/>
          <p:cNvSpPr>
            <a:spLocks/>
          </p:cNvSpPr>
          <p:nvPr/>
        </p:nvSpPr>
        <p:spPr bwMode="auto">
          <a:xfrm>
            <a:off x="4845843" y="2226796"/>
            <a:ext cx="484188" cy="1330325"/>
          </a:xfrm>
          <a:custGeom>
            <a:avLst/>
            <a:gdLst>
              <a:gd name="T0" fmla="*/ 922969500 w 253"/>
              <a:gd name="T1" fmla="*/ 0 h 838"/>
              <a:gd name="T2" fmla="*/ 0 w 253"/>
              <a:gd name="T3" fmla="*/ 0 h 838"/>
              <a:gd name="T4" fmla="*/ 0 w 253"/>
              <a:gd name="T5" fmla="*/ 2109371575 h 838"/>
              <a:gd name="T6" fmla="*/ 922969500 w 253"/>
              <a:gd name="T7" fmla="*/ 2109371575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rgbClr val="A2D466"/>
            </a:solidFill>
            <a:prstDash val="solid"/>
            <a:round/>
            <a:headEnd type="stealth" w="med" len="lg"/>
            <a:tailEnd type="stealth" w="med" len="lg"/>
          </a:ln>
          <a:effectLst>
            <a:outerShdw dist="17961" dir="2700000" algn="ctr" rotWithShape="0">
              <a:srgbClr val="4D4D4D">
                <a:alpha val="50000"/>
              </a:srgb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10" name="Rectangle 14"/>
          <p:cNvSpPr>
            <a:spLocks noChangeArrowheads="1"/>
          </p:cNvSpPr>
          <p:nvPr/>
        </p:nvSpPr>
        <p:spPr bwMode="auto">
          <a:xfrm>
            <a:off x="5495131" y="1937871"/>
            <a:ext cx="3059112" cy="827088"/>
          </a:xfrm>
          <a:prstGeom prst="rect">
            <a:avLst/>
          </a:prstGeom>
          <a:gradFill rotWithShape="1">
            <a:gsLst>
              <a:gs pos="0">
                <a:srgbClr val="FFFFFF"/>
              </a:gs>
              <a:gs pos="100000">
                <a:srgbClr val="B7DBFF"/>
              </a:gs>
            </a:gsLst>
            <a:lin ang="18900000" scaled="1"/>
          </a:gra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smtClean="0">
              <a:ln>
                <a:noFill/>
              </a:ln>
              <a:solidFill>
                <a:srgbClr val="4D4D4D"/>
              </a:solidFill>
              <a:effectLst/>
              <a:uLnTx/>
              <a:uFillTx/>
              <a:latin typeface="굴림" pitchFamily="34" charset="-127"/>
              <a:ea typeface="굴림" pitchFamily="34" charset="-127"/>
            </a:endParaRPr>
          </a:p>
        </p:txBody>
      </p:sp>
      <p:grpSp>
        <p:nvGrpSpPr>
          <p:cNvPr id="11" name="Group 15"/>
          <p:cNvGrpSpPr>
            <a:grpSpLocks/>
          </p:cNvGrpSpPr>
          <p:nvPr/>
        </p:nvGrpSpPr>
        <p:grpSpPr bwMode="auto">
          <a:xfrm>
            <a:off x="5622131" y="2171234"/>
            <a:ext cx="360362" cy="360362"/>
            <a:chOff x="2766" y="2047"/>
            <a:chExt cx="318" cy="318"/>
          </a:xfrm>
        </p:grpSpPr>
        <p:sp>
          <p:nvSpPr>
            <p:cNvPr id="12" name="Oval 16"/>
            <p:cNvSpPr>
              <a:spLocks noChangeArrowheads="1"/>
            </p:cNvSpPr>
            <p:nvPr/>
          </p:nvSpPr>
          <p:spPr bwMode="auto">
            <a:xfrm>
              <a:off x="2766" y="2047"/>
              <a:ext cx="318" cy="318"/>
            </a:xfrm>
            <a:prstGeom prst="ellipse">
              <a:avLst/>
            </a:prstGeom>
            <a:solidFill>
              <a:srgbClr val="EAD8B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13" name="Oval 17"/>
            <p:cNvSpPr>
              <a:spLocks noChangeArrowheads="1"/>
            </p:cNvSpPr>
            <p:nvPr/>
          </p:nvSpPr>
          <p:spPr bwMode="auto">
            <a:xfrm>
              <a:off x="2812" y="2093"/>
              <a:ext cx="227" cy="227"/>
            </a:xfrm>
            <a:prstGeom prst="ellipse">
              <a:avLst/>
            </a:prstGeom>
            <a:solidFill>
              <a:srgbClr val="D4A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14" name="AutoShape 18"/>
            <p:cNvSpPr>
              <a:spLocks noChangeArrowheads="1"/>
            </p:cNvSpPr>
            <p:nvPr/>
          </p:nvSpPr>
          <p:spPr bwMode="auto">
            <a:xfrm rot="5400000">
              <a:off x="2876" y="2155"/>
              <a:ext cx="121" cy="104"/>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grpSp>
      <p:sp>
        <p:nvSpPr>
          <p:cNvPr id="15" name="Rectangle 20"/>
          <p:cNvSpPr>
            <a:spLocks noChangeArrowheads="1"/>
          </p:cNvSpPr>
          <p:nvPr/>
        </p:nvSpPr>
        <p:spPr bwMode="auto">
          <a:xfrm>
            <a:off x="6093618" y="2191871"/>
            <a:ext cx="706438" cy="4318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latinLnBrk="1" hangingPunct="1">
              <a:spcBef>
                <a:spcPct val="0"/>
              </a:spcBef>
              <a:spcAft>
                <a:spcPct val="0"/>
              </a:spcAft>
              <a:buClrTx/>
              <a:buFontTx/>
              <a:buNone/>
            </a:pPr>
            <a:r>
              <a:rPr kumimoji="1" lang="zh-TW" altLang="en-US" smtClean="0">
                <a:solidFill>
                  <a:srgbClr val="333333"/>
                </a:solidFill>
                <a:latin typeface="Arial" charset="0"/>
                <a:ea typeface="굴림" pitchFamily="34" charset="-127"/>
              </a:rPr>
              <a:t>准</a:t>
            </a:r>
            <a:r>
              <a:rPr kumimoji="1" lang="en-US" altLang="zh-TW" smtClean="0">
                <a:solidFill>
                  <a:srgbClr val="333333"/>
                </a:solidFill>
                <a:latin typeface="Arial" charset="0"/>
                <a:ea typeface="굴림" pitchFamily="34" charset="-127"/>
              </a:rPr>
              <a:t>?</a:t>
            </a:r>
            <a:r>
              <a:rPr kumimoji="1" lang="en-US" altLang="zh-TW" sz="1800" smtClean="0">
                <a:solidFill>
                  <a:srgbClr val="333333"/>
                </a:solidFill>
                <a:latin typeface="Arial" charset="0"/>
                <a:ea typeface="굴림" pitchFamily="34" charset="-127"/>
              </a:rPr>
              <a:t>  </a:t>
            </a:r>
            <a:endParaRPr kumimoji="1" lang="en-US" altLang="ko-KR" sz="1800" smtClean="0">
              <a:solidFill>
                <a:srgbClr val="333333"/>
              </a:solidFill>
              <a:latin typeface="Arial" charset="0"/>
              <a:ea typeface="굴림" pitchFamily="34" charset="-127"/>
            </a:endParaRPr>
          </a:p>
        </p:txBody>
      </p:sp>
      <p:sp>
        <p:nvSpPr>
          <p:cNvPr id="16" name="Rectangle 21"/>
          <p:cNvSpPr>
            <a:spLocks noChangeArrowheads="1"/>
          </p:cNvSpPr>
          <p:nvPr/>
        </p:nvSpPr>
        <p:spPr bwMode="auto">
          <a:xfrm>
            <a:off x="5460206" y="2911009"/>
            <a:ext cx="3130550" cy="900112"/>
          </a:xfrm>
          <a:prstGeom prst="rect">
            <a:avLst/>
          </a:prstGeom>
          <a:solidFill>
            <a:srgbClr val="FFFFFF">
              <a:alpha val="30196"/>
            </a:srgbClr>
          </a:solidFill>
          <a:ln w="9525">
            <a:solidFill>
              <a:srgbClr val="FFFFFF">
                <a:alpha val="39999"/>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endParaRPr kumimoji="1" lang="zh-TW" altLang="en-US" sz="1800" b="0" smtClean="0">
              <a:solidFill>
                <a:srgbClr val="4D4D4D"/>
              </a:solidFill>
              <a:latin typeface="굴림" pitchFamily="34" charset="-127"/>
              <a:ea typeface="굴림" pitchFamily="34" charset="-127"/>
            </a:endParaRPr>
          </a:p>
        </p:txBody>
      </p:sp>
      <p:sp>
        <p:nvSpPr>
          <p:cNvPr id="17" name="Rectangle 22"/>
          <p:cNvSpPr>
            <a:spLocks noChangeArrowheads="1"/>
          </p:cNvSpPr>
          <p:nvPr/>
        </p:nvSpPr>
        <p:spPr bwMode="auto">
          <a:xfrm>
            <a:off x="5495131" y="2945934"/>
            <a:ext cx="3059112" cy="827087"/>
          </a:xfrm>
          <a:prstGeom prst="rect">
            <a:avLst/>
          </a:prstGeom>
          <a:gradFill rotWithShape="1">
            <a:gsLst>
              <a:gs pos="0">
                <a:srgbClr val="FFFFFF"/>
              </a:gs>
              <a:gs pos="100000">
                <a:srgbClr val="B7DBFF"/>
              </a:gs>
            </a:gsLst>
            <a:lin ang="18900000" scaled="1"/>
          </a:gra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smtClean="0">
              <a:ln>
                <a:noFill/>
              </a:ln>
              <a:solidFill>
                <a:srgbClr val="4D4D4D"/>
              </a:solidFill>
              <a:effectLst/>
              <a:uLnTx/>
              <a:uFillTx/>
              <a:latin typeface="굴림" pitchFamily="34" charset="-127"/>
              <a:ea typeface="굴림" pitchFamily="34" charset="-127"/>
            </a:endParaRPr>
          </a:p>
        </p:txBody>
      </p:sp>
      <p:grpSp>
        <p:nvGrpSpPr>
          <p:cNvPr id="18" name="Group 23"/>
          <p:cNvGrpSpPr>
            <a:grpSpLocks/>
          </p:cNvGrpSpPr>
          <p:nvPr/>
        </p:nvGrpSpPr>
        <p:grpSpPr bwMode="auto">
          <a:xfrm>
            <a:off x="5622131" y="3179296"/>
            <a:ext cx="360362" cy="360363"/>
            <a:chOff x="2766" y="2047"/>
            <a:chExt cx="318" cy="318"/>
          </a:xfrm>
        </p:grpSpPr>
        <p:sp>
          <p:nvSpPr>
            <p:cNvPr id="19" name="Oval 24"/>
            <p:cNvSpPr>
              <a:spLocks noChangeArrowheads="1"/>
            </p:cNvSpPr>
            <p:nvPr/>
          </p:nvSpPr>
          <p:spPr bwMode="auto">
            <a:xfrm>
              <a:off x="2766" y="2047"/>
              <a:ext cx="318" cy="318"/>
            </a:xfrm>
            <a:prstGeom prst="ellipse">
              <a:avLst/>
            </a:prstGeom>
            <a:solidFill>
              <a:srgbClr val="EAD8B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20" name="Oval 25"/>
            <p:cNvSpPr>
              <a:spLocks noChangeArrowheads="1"/>
            </p:cNvSpPr>
            <p:nvPr/>
          </p:nvSpPr>
          <p:spPr bwMode="auto">
            <a:xfrm>
              <a:off x="2812" y="2093"/>
              <a:ext cx="227" cy="227"/>
            </a:xfrm>
            <a:prstGeom prst="ellipse">
              <a:avLst/>
            </a:prstGeom>
            <a:solidFill>
              <a:srgbClr val="D4A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21" name="AutoShape 26"/>
            <p:cNvSpPr>
              <a:spLocks noChangeArrowheads="1"/>
            </p:cNvSpPr>
            <p:nvPr/>
          </p:nvSpPr>
          <p:spPr bwMode="auto">
            <a:xfrm rot="5400000">
              <a:off x="2876" y="2155"/>
              <a:ext cx="121" cy="104"/>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grpSp>
      <p:sp>
        <p:nvSpPr>
          <p:cNvPr id="22" name="Rectangle 28"/>
          <p:cNvSpPr>
            <a:spLocks noChangeArrowheads="1"/>
          </p:cNvSpPr>
          <p:nvPr/>
        </p:nvSpPr>
        <p:spPr bwMode="auto">
          <a:xfrm>
            <a:off x="6093618" y="3126909"/>
            <a:ext cx="1065213" cy="4302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latinLnBrk="1" hangingPunct="1">
              <a:spcBef>
                <a:spcPct val="0"/>
              </a:spcBef>
              <a:spcAft>
                <a:spcPct val="0"/>
              </a:spcAft>
              <a:buClrTx/>
              <a:buFontTx/>
              <a:buNone/>
            </a:pPr>
            <a:r>
              <a:rPr kumimoji="1" lang="zh-TW" altLang="en-US" smtClean="0">
                <a:solidFill>
                  <a:srgbClr val="333333"/>
                </a:solidFill>
                <a:latin typeface="Arial" charset="0"/>
                <a:ea typeface="굴림" pitchFamily="34" charset="-127"/>
              </a:rPr>
              <a:t>不准</a:t>
            </a:r>
            <a:r>
              <a:rPr kumimoji="1" lang="en-US" altLang="zh-TW" smtClean="0">
                <a:solidFill>
                  <a:srgbClr val="333333"/>
                </a:solidFill>
                <a:latin typeface="Arial" charset="0"/>
                <a:ea typeface="굴림" pitchFamily="34" charset="-127"/>
              </a:rPr>
              <a:t>?</a:t>
            </a:r>
            <a:r>
              <a:rPr kumimoji="1" lang="en-US" altLang="zh-TW" sz="1800" smtClean="0">
                <a:solidFill>
                  <a:srgbClr val="333333"/>
                </a:solidFill>
                <a:latin typeface="Arial" charset="0"/>
                <a:ea typeface="굴림" pitchFamily="34" charset="-127"/>
              </a:rPr>
              <a:t>  </a:t>
            </a:r>
            <a:endParaRPr kumimoji="1" lang="en-US" altLang="ko-KR" sz="1800" smtClean="0">
              <a:solidFill>
                <a:srgbClr val="333333"/>
              </a:solidFill>
              <a:latin typeface="Arial" charset="0"/>
              <a:ea typeface="굴림" pitchFamily="34" charset="-127"/>
            </a:endParaRPr>
          </a:p>
        </p:txBody>
      </p:sp>
      <p:sp>
        <p:nvSpPr>
          <p:cNvPr id="23" name="Rectangle 29"/>
          <p:cNvSpPr>
            <a:spLocks noChangeArrowheads="1"/>
          </p:cNvSpPr>
          <p:nvPr/>
        </p:nvSpPr>
        <p:spPr bwMode="auto">
          <a:xfrm>
            <a:off x="5460206" y="4568359"/>
            <a:ext cx="3130550" cy="900112"/>
          </a:xfrm>
          <a:prstGeom prst="rect">
            <a:avLst/>
          </a:prstGeom>
          <a:solidFill>
            <a:srgbClr val="FFFFFF">
              <a:alpha val="30196"/>
            </a:srgbClr>
          </a:solidFill>
          <a:ln w="9525">
            <a:solidFill>
              <a:srgbClr val="FFFFFF">
                <a:alpha val="39999"/>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endParaRPr kumimoji="1" lang="zh-TW" altLang="en-US" sz="1800" b="0" smtClean="0">
              <a:solidFill>
                <a:srgbClr val="4D4D4D"/>
              </a:solidFill>
              <a:latin typeface="굴림" pitchFamily="34" charset="-127"/>
              <a:ea typeface="굴림" pitchFamily="34" charset="-127"/>
            </a:endParaRPr>
          </a:p>
        </p:txBody>
      </p:sp>
      <p:sp>
        <p:nvSpPr>
          <p:cNvPr id="24" name="Rectangle 30"/>
          <p:cNvSpPr>
            <a:spLocks noChangeArrowheads="1"/>
          </p:cNvSpPr>
          <p:nvPr/>
        </p:nvSpPr>
        <p:spPr bwMode="auto">
          <a:xfrm>
            <a:off x="5495131" y="4603284"/>
            <a:ext cx="3059112" cy="827087"/>
          </a:xfrm>
          <a:prstGeom prst="rect">
            <a:avLst/>
          </a:prstGeom>
          <a:gradFill rotWithShape="1">
            <a:gsLst>
              <a:gs pos="0">
                <a:srgbClr val="FFFFFF"/>
              </a:gs>
              <a:gs pos="100000">
                <a:srgbClr val="B7DBFF"/>
              </a:gs>
            </a:gsLst>
            <a:lin ang="18900000" scaled="1"/>
          </a:gra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smtClean="0">
              <a:ln>
                <a:noFill/>
              </a:ln>
              <a:solidFill>
                <a:srgbClr val="4D4D4D"/>
              </a:solidFill>
              <a:effectLst/>
              <a:uLnTx/>
              <a:uFillTx/>
              <a:latin typeface="굴림" pitchFamily="34" charset="-127"/>
              <a:ea typeface="굴림" pitchFamily="34" charset="-127"/>
            </a:endParaRPr>
          </a:p>
        </p:txBody>
      </p:sp>
      <p:grpSp>
        <p:nvGrpSpPr>
          <p:cNvPr id="25" name="Group 31"/>
          <p:cNvGrpSpPr>
            <a:grpSpLocks/>
          </p:cNvGrpSpPr>
          <p:nvPr/>
        </p:nvGrpSpPr>
        <p:grpSpPr bwMode="auto">
          <a:xfrm>
            <a:off x="5622131" y="4836646"/>
            <a:ext cx="360362" cy="360363"/>
            <a:chOff x="3278" y="2715"/>
            <a:chExt cx="227" cy="227"/>
          </a:xfrm>
        </p:grpSpPr>
        <p:sp>
          <p:nvSpPr>
            <p:cNvPr id="26" name="Oval 32"/>
            <p:cNvSpPr>
              <a:spLocks noChangeArrowheads="1"/>
            </p:cNvSpPr>
            <p:nvPr/>
          </p:nvSpPr>
          <p:spPr bwMode="auto">
            <a:xfrm>
              <a:off x="3278" y="2715"/>
              <a:ext cx="227" cy="227"/>
            </a:xfrm>
            <a:prstGeom prst="ellipse">
              <a:avLst/>
            </a:prstGeom>
            <a:solidFill>
              <a:srgbClr val="D2EAB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27" name="Oval 33"/>
            <p:cNvSpPr>
              <a:spLocks noChangeArrowheads="1"/>
            </p:cNvSpPr>
            <p:nvPr/>
          </p:nvSpPr>
          <p:spPr bwMode="auto">
            <a:xfrm>
              <a:off x="3311" y="2748"/>
              <a:ext cx="162" cy="162"/>
            </a:xfrm>
            <a:prstGeom prst="ellipse">
              <a:avLst/>
            </a:prstGeom>
            <a:solidFill>
              <a:srgbClr val="A2D4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28" name="AutoShape 34"/>
            <p:cNvSpPr>
              <a:spLocks noChangeArrowheads="1"/>
            </p:cNvSpPr>
            <p:nvPr/>
          </p:nvSpPr>
          <p:spPr bwMode="auto">
            <a:xfrm rot="5400000">
              <a:off x="3357" y="2792"/>
              <a:ext cx="86" cy="74"/>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grpSp>
      <p:sp>
        <p:nvSpPr>
          <p:cNvPr id="29" name="Rectangle 36"/>
          <p:cNvSpPr>
            <a:spLocks noChangeArrowheads="1"/>
          </p:cNvSpPr>
          <p:nvPr/>
        </p:nvSpPr>
        <p:spPr bwMode="auto">
          <a:xfrm>
            <a:off x="5460206" y="5576421"/>
            <a:ext cx="3130550" cy="900113"/>
          </a:xfrm>
          <a:prstGeom prst="rect">
            <a:avLst/>
          </a:prstGeom>
          <a:solidFill>
            <a:srgbClr val="FFFFFF">
              <a:alpha val="30196"/>
            </a:srgbClr>
          </a:solidFill>
          <a:ln w="9525">
            <a:solidFill>
              <a:srgbClr val="FFFFFF">
                <a:alpha val="39999"/>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endParaRPr kumimoji="1" lang="zh-TW" altLang="en-US" sz="1800" b="0" smtClean="0">
              <a:solidFill>
                <a:srgbClr val="4D4D4D"/>
              </a:solidFill>
              <a:latin typeface="굴림" pitchFamily="34" charset="-127"/>
              <a:ea typeface="굴림" pitchFamily="34" charset="-127"/>
            </a:endParaRPr>
          </a:p>
        </p:txBody>
      </p:sp>
      <p:sp>
        <p:nvSpPr>
          <p:cNvPr id="30" name="Rectangle 37"/>
          <p:cNvSpPr>
            <a:spLocks noChangeArrowheads="1"/>
          </p:cNvSpPr>
          <p:nvPr/>
        </p:nvSpPr>
        <p:spPr bwMode="auto">
          <a:xfrm>
            <a:off x="5495131" y="5611346"/>
            <a:ext cx="3059112" cy="827088"/>
          </a:xfrm>
          <a:prstGeom prst="rect">
            <a:avLst/>
          </a:prstGeom>
          <a:gradFill rotWithShape="1">
            <a:gsLst>
              <a:gs pos="0">
                <a:srgbClr val="FFFFFF"/>
              </a:gs>
              <a:gs pos="100000">
                <a:srgbClr val="B7DBFF"/>
              </a:gs>
            </a:gsLst>
            <a:lin ang="18900000" scaled="1"/>
          </a:gra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smtClean="0">
              <a:ln>
                <a:noFill/>
              </a:ln>
              <a:solidFill>
                <a:srgbClr val="4D4D4D"/>
              </a:solidFill>
              <a:effectLst/>
              <a:uLnTx/>
              <a:uFillTx/>
              <a:latin typeface="굴림" pitchFamily="34" charset="-127"/>
              <a:ea typeface="굴림" pitchFamily="34" charset="-127"/>
            </a:endParaRPr>
          </a:p>
        </p:txBody>
      </p:sp>
      <p:grpSp>
        <p:nvGrpSpPr>
          <p:cNvPr id="31" name="Group 40"/>
          <p:cNvGrpSpPr>
            <a:grpSpLocks/>
          </p:cNvGrpSpPr>
          <p:nvPr/>
        </p:nvGrpSpPr>
        <p:grpSpPr bwMode="auto">
          <a:xfrm>
            <a:off x="5622131" y="5827246"/>
            <a:ext cx="360362" cy="360363"/>
            <a:chOff x="3278" y="2715"/>
            <a:chExt cx="227" cy="227"/>
          </a:xfrm>
        </p:grpSpPr>
        <p:sp>
          <p:nvSpPr>
            <p:cNvPr id="32" name="Oval 41"/>
            <p:cNvSpPr>
              <a:spLocks noChangeArrowheads="1"/>
            </p:cNvSpPr>
            <p:nvPr/>
          </p:nvSpPr>
          <p:spPr bwMode="auto">
            <a:xfrm>
              <a:off x="3278" y="2715"/>
              <a:ext cx="227" cy="227"/>
            </a:xfrm>
            <a:prstGeom prst="ellipse">
              <a:avLst/>
            </a:prstGeom>
            <a:solidFill>
              <a:srgbClr val="D2EAB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33" name="Oval 42"/>
            <p:cNvSpPr>
              <a:spLocks noChangeArrowheads="1"/>
            </p:cNvSpPr>
            <p:nvPr/>
          </p:nvSpPr>
          <p:spPr bwMode="auto">
            <a:xfrm>
              <a:off x="3311" y="2748"/>
              <a:ext cx="162" cy="162"/>
            </a:xfrm>
            <a:prstGeom prst="ellipse">
              <a:avLst/>
            </a:prstGeom>
            <a:solidFill>
              <a:srgbClr val="A2D4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34" name="AutoShape 43"/>
            <p:cNvSpPr>
              <a:spLocks noChangeArrowheads="1"/>
            </p:cNvSpPr>
            <p:nvPr/>
          </p:nvSpPr>
          <p:spPr bwMode="auto">
            <a:xfrm rot="5400000">
              <a:off x="3357" y="2792"/>
              <a:ext cx="86" cy="74"/>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grpSp>
      <p:sp>
        <p:nvSpPr>
          <p:cNvPr id="35" name="Freeform 44"/>
          <p:cNvSpPr>
            <a:spLocks/>
          </p:cNvSpPr>
          <p:nvPr/>
        </p:nvSpPr>
        <p:spPr bwMode="auto">
          <a:xfrm>
            <a:off x="4845843" y="4892209"/>
            <a:ext cx="484188" cy="1330325"/>
          </a:xfrm>
          <a:custGeom>
            <a:avLst/>
            <a:gdLst>
              <a:gd name="T0" fmla="*/ 922969500 w 253"/>
              <a:gd name="T1" fmla="*/ 0 h 838"/>
              <a:gd name="T2" fmla="*/ 0 w 253"/>
              <a:gd name="T3" fmla="*/ 0 h 838"/>
              <a:gd name="T4" fmla="*/ 0 w 253"/>
              <a:gd name="T5" fmla="*/ 2109371575 h 838"/>
              <a:gd name="T6" fmla="*/ 922969500 w 253"/>
              <a:gd name="T7" fmla="*/ 2109371575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rgbClr val="A2D466"/>
            </a:solidFill>
            <a:prstDash val="solid"/>
            <a:round/>
            <a:headEnd type="stealth" w="med" len="lg"/>
            <a:tailEnd type="stealth" w="med" len="lg"/>
          </a:ln>
          <a:effectLst>
            <a:outerShdw dist="17961" dir="2700000" algn="ctr" rotWithShape="0">
              <a:srgbClr val="4D4D4D">
                <a:alpha val="50000"/>
              </a:srgb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36" name="Rectangle 45"/>
          <p:cNvSpPr>
            <a:spLocks noChangeArrowheads="1"/>
          </p:cNvSpPr>
          <p:nvPr/>
        </p:nvSpPr>
        <p:spPr bwMode="auto">
          <a:xfrm>
            <a:off x="2723356" y="2550646"/>
            <a:ext cx="1800225" cy="719138"/>
          </a:xfrm>
          <a:prstGeom prst="rect">
            <a:avLst/>
          </a:prstGeom>
          <a:gradFill rotWithShape="1">
            <a:gsLst>
              <a:gs pos="0">
                <a:srgbClr val="FFFFFF"/>
              </a:gs>
              <a:gs pos="100000">
                <a:srgbClr val="B7DBFF"/>
              </a:gs>
            </a:gsLst>
            <a:lin ang="18900000" scaled="1"/>
          </a:gra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smtClean="0">
              <a:ln>
                <a:noFill/>
              </a:ln>
              <a:solidFill>
                <a:srgbClr val="4D4D4D"/>
              </a:solidFill>
              <a:effectLst/>
              <a:uLnTx/>
              <a:uFillTx/>
              <a:latin typeface="굴림" pitchFamily="34" charset="-127"/>
              <a:ea typeface="굴림" pitchFamily="34" charset="-127"/>
            </a:endParaRPr>
          </a:p>
        </p:txBody>
      </p:sp>
      <p:sp>
        <p:nvSpPr>
          <p:cNvPr id="37" name="AutoShape 46"/>
          <p:cNvSpPr>
            <a:spLocks noChangeArrowheads="1"/>
          </p:cNvSpPr>
          <p:nvPr/>
        </p:nvSpPr>
        <p:spPr bwMode="auto">
          <a:xfrm rot="5400000">
            <a:off x="2723355" y="2550647"/>
            <a:ext cx="252413" cy="252412"/>
          </a:xfrm>
          <a:prstGeom prst="rtTriangle">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fontAlgn="base" hangingPunct="1">
              <a:spcBef>
                <a:spcPct val="0"/>
              </a:spcBef>
              <a:spcAft>
                <a:spcPct val="0"/>
              </a:spcAft>
              <a:buClrTx/>
              <a:buFontTx/>
              <a:buNone/>
            </a:pPr>
            <a:endParaRPr lang="zh-TW" altLang="en-US" sz="1800" b="0" smtClean="0">
              <a:solidFill>
                <a:srgbClr val="4D4D4D"/>
              </a:solidFill>
              <a:latin typeface="Arial" charset="0"/>
            </a:endParaRPr>
          </a:p>
        </p:txBody>
      </p:sp>
      <p:sp>
        <p:nvSpPr>
          <p:cNvPr id="38" name="Rectangle 47"/>
          <p:cNvSpPr>
            <a:spLocks noChangeArrowheads="1"/>
          </p:cNvSpPr>
          <p:nvPr/>
        </p:nvSpPr>
        <p:spPr bwMode="auto">
          <a:xfrm>
            <a:off x="2686843" y="5143034"/>
            <a:ext cx="1871663" cy="792162"/>
          </a:xfrm>
          <a:prstGeom prst="rect">
            <a:avLst/>
          </a:prstGeom>
          <a:solidFill>
            <a:srgbClr val="FFFFFF">
              <a:alpha val="30196"/>
            </a:srgbClr>
          </a:solidFill>
          <a:ln w="9525">
            <a:solidFill>
              <a:srgbClr val="FFFFFF">
                <a:alpha val="39999"/>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endParaRPr kumimoji="1" lang="zh-TW" altLang="en-US" sz="1800" b="0" smtClean="0">
              <a:solidFill>
                <a:srgbClr val="4D4D4D"/>
              </a:solidFill>
              <a:latin typeface="굴림" pitchFamily="34" charset="-127"/>
              <a:ea typeface="굴림" pitchFamily="34" charset="-127"/>
            </a:endParaRPr>
          </a:p>
        </p:txBody>
      </p:sp>
      <p:sp>
        <p:nvSpPr>
          <p:cNvPr id="39" name="Rectangle 48"/>
          <p:cNvSpPr>
            <a:spLocks noChangeArrowheads="1"/>
          </p:cNvSpPr>
          <p:nvPr/>
        </p:nvSpPr>
        <p:spPr bwMode="auto">
          <a:xfrm>
            <a:off x="2723356" y="5179546"/>
            <a:ext cx="1800225" cy="719138"/>
          </a:xfrm>
          <a:prstGeom prst="rect">
            <a:avLst/>
          </a:prstGeom>
          <a:gradFill rotWithShape="1">
            <a:gsLst>
              <a:gs pos="0">
                <a:srgbClr val="FFFFFF"/>
              </a:gs>
              <a:gs pos="100000">
                <a:srgbClr val="B7DBFF"/>
              </a:gs>
            </a:gsLst>
            <a:lin ang="18900000" scaled="1"/>
          </a:gra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smtClean="0">
              <a:ln>
                <a:noFill/>
              </a:ln>
              <a:solidFill>
                <a:srgbClr val="4D4D4D"/>
              </a:solidFill>
              <a:effectLst/>
              <a:uLnTx/>
              <a:uFillTx/>
              <a:latin typeface="굴림" pitchFamily="34" charset="-127"/>
              <a:ea typeface="굴림" pitchFamily="34" charset="-127"/>
            </a:endParaRPr>
          </a:p>
        </p:txBody>
      </p:sp>
      <p:sp>
        <p:nvSpPr>
          <p:cNvPr id="40" name="AutoShape 49"/>
          <p:cNvSpPr>
            <a:spLocks noChangeArrowheads="1"/>
          </p:cNvSpPr>
          <p:nvPr/>
        </p:nvSpPr>
        <p:spPr bwMode="auto">
          <a:xfrm rot="5400000">
            <a:off x="2723355" y="5179547"/>
            <a:ext cx="252413" cy="252412"/>
          </a:xfrm>
          <a:prstGeom prst="rtTriangle">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fontAlgn="base" hangingPunct="1">
              <a:spcBef>
                <a:spcPct val="0"/>
              </a:spcBef>
              <a:spcAft>
                <a:spcPct val="0"/>
              </a:spcAft>
              <a:buClrTx/>
              <a:buFontTx/>
              <a:buNone/>
            </a:pPr>
            <a:endParaRPr lang="zh-TW" altLang="en-US" sz="1800" b="0" smtClean="0">
              <a:solidFill>
                <a:srgbClr val="4D4D4D"/>
              </a:solidFill>
              <a:latin typeface="Arial" charset="0"/>
            </a:endParaRPr>
          </a:p>
        </p:txBody>
      </p:sp>
      <p:sp>
        <p:nvSpPr>
          <p:cNvPr id="41" name="Rectangle 50"/>
          <p:cNvSpPr>
            <a:spLocks noChangeArrowheads="1"/>
          </p:cNvSpPr>
          <p:nvPr/>
        </p:nvSpPr>
        <p:spPr bwMode="auto">
          <a:xfrm>
            <a:off x="2918618" y="2742734"/>
            <a:ext cx="1436688" cy="4302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r>
              <a:rPr kumimoji="1" lang="zh-TW" altLang="en-US" smtClean="0">
                <a:solidFill>
                  <a:srgbClr val="333333"/>
                </a:solidFill>
                <a:latin typeface="Arial" charset="0"/>
                <a:ea typeface="HY헤드라인M" pitchFamily="18" charset="-127"/>
              </a:rPr>
              <a:t>農用證明</a:t>
            </a:r>
            <a:endParaRPr kumimoji="1" lang="en-US" altLang="ko-KR" smtClean="0">
              <a:solidFill>
                <a:srgbClr val="333333"/>
              </a:solidFill>
              <a:latin typeface="Arial" charset="0"/>
              <a:ea typeface="HY헤드라인M" pitchFamily="18" charset="-127"/>
            </a:endParaRPr>
          </a:p>
        </p:txBody>
      </p:sp>
      <p:sp>
        <p:nvSpPr>
          <p:cNvPr id="42" name="Rectangle 51"/>
          <p:cNvSpPr>
            <a:spLocks noChangeArrowheads="1"/>
          </p:cNvSpPr>
          <p:nvPr/>
        </p:nvSpPr>
        <p:spPr bwMode="auto">
          <a:xfrm>
            <a:off x="2912268" y="5368459"/>
            <a:ext cx="1436688" cy="43021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r>
              <a:rPr kumimoji="1" lang="zh-TW" altLang="en-US" smtClean="0">
                <a:solidFill>
                  <a:srgbClr val="333333"/>
                </a:solidFill>
                <a:latin typeface="Arial" charset="0"/>
                <a:ea typeface="HY헤드라인M" pitchFamily="18" charset="-127"/>
              </a:rPr>
              <a:t>容許使用</a:t>
            </a:r>
            <a:endParaRPr kumimoji="1" lang="en-US" altLang="ko-KR" smtClean="0">
              <a:solidFill>
                <a:srgbClr val="333333"/>
              </a:solidFill>
              <a:latin typeface="Arial" charset="0"/>
              <a:ea typeface="HY헤드라인M" pitchFamily="18" charset="-127"/>
            </a:endParaRPr>
          </a:p>
        </p:txBody>
      </p:sp>
      <p:sp>
        <p:nvSpPr>
          <p:cNvPr id="43" name="Rectangle 52"/>
          <p:cNvSpPr>
            <a:spLocks noChangeArrowheads="1"/>
          </p:cNvSpPr>
          <p:nvPr/>
        </p:nvSpPr>
        <p:spPr bwMode="auto">
          <a:xfrm>
            <a:off x="794543" y="3957171"/>
            <a:ext cx="1127125" cy="67786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tx1"/>
                  </a:outerShdw>
                </a:effectLst>
              </a14:hiddenEffects>
            </a:ext>
          </a:extLst>
        </p:spPr>
        <p:txBody>
          <a:bodyPr wrap="none" lIns="0" tIns="0" rIns="0" bIns="0">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r>
              <a:rPr kumimoji="1" lang="zh-TW" altLang="en-US" sz="4400" dirty="0" smtClean="0">
                <a:solidFill>
                  <a:srgbClr val="333333"/>
                </a:solidFill>
                <a:latin typeface="Arial" charset="0"/>
                <a:ea typeface="굴림" pitchFamily="34" charset="-127"/>
              </a:rPr>
              <a:t>公所</a:t>
            </a:r>
            <a:endParaRPr kumimoji="1" lang="en-US" altLang="ko-KR" sz="4400" dirty="0" smtClean="0">
              <a:solidFill>
                <a:srgbClr val="333333"/>
              </a:solidFill>
              <a:latin typeface="Arial" charset="0"/>
              <a:ea typeface="굴림" pitchFamily="34" charset="-127"/>
            </a:endParaRPr>
          </a:p>
        </p:txBody>
      </p:sp>
      <p:sp>
        <p:nvSpPr>
          <p:cNvPr id="44" name="Rectangle 53"/>
          <p:cNvSpPr>
            <a:spLocks noChangeArrowheads="1"/>
          </p:cNvSpPr>
          <p:nvPr/>
        </p:nvSpPr>
        <p:spPr bwMode="auto">
          <a:xfrm>
            <a:off x="2742406" y="4000034"/>
            <a:ext cx="1765300" cy="468312"/>
          </a:xfrm>
          <a:prstGeom prst="rect">
            <a:avLst/>
          </a:prstGeom>
          <a:solidFill>
            <a:srgbClr val="FFFFFF">
              <a:alpha val="30196"/>
            </a:srgbClr>
          </a:solidFill>
          <a:ln w="9525">
            <a:solidFill>
              <a:srgbClr val="FFFFFF">
                <a:alpha val="39999"/>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latinLnBrk="1" hangingPunct="1">
              <a:spcBef>
                <a:spcPct val="0"/>
              </a:spcBef>
              <a:spcAft>
                <a:spcPct val="0"/>
              </a:spcAft>
              <a:buClrTx/>
              <a:buFontTx/>
              <a:buNone/>
            </a:pPr>
            <a:endParaRPr kumimoji="1" lang="zh-TW" altLang="en-US" sz="1800" b="0" smtClean="0">
              <a:solidFill>
                <a:srgbClr val="4D4D4D"/>
              </a:solidFill>
              <a:latin typeface="굴림" pitchFamily="34" charset="-127"/>
              <a:ea typeface="굴림" pitchFamily="34" charset="-127"/>
            </a:endParaRPr>
          </a:p>
        </p:txBody>
      </p:sp>
      <p:sp>
        <p:nvSpPr>
          <p:cNvPr id="45" name="Rectangle 54"/>
          <p:cNvSpPr>
            <a:spLocks noChangeArrowheads="1"/>
          </p:cNvSpPr>
          <p:nvPr/>
        </p:nvSpPr>
        <p:spPr bwMode="auto">
          <a:xfrm>
            <a:off x="2777331" y="4022259"/>
            <a:ext cx="1697037" cy="423862"/>
          </a:xfrm>
          <a:prstGeom prst="rect">
            <a:avLst/>
          </a:prstGeom>
          <a:gradFill rotWithShape="1">
            <a:gsLst>
              <a:gs pos="0">
                <a:srgbClr val="FFFFFF"/>
              </a:gs>
              <a:gs pos="100000">
                <a:srgbClr val="B7DBFF"/>
              </a:gs>
            </a:gsLst>
            <a:lin ang="18900000" scaled="1"/>
          </a:gra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eaLnBrk="1" fontAlgn="base" latinLnBrk="1"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smtClean="0">
              <a:ln>
                <a:noFill/>
              </a:ln>
              <a:solidFill>
                <a:srgbClr val="4D4D4D"/>
              </a:solidFill>
              <a:effectLst/>
              <a:uLnTx/>
              <a:uFillTx/>
              <a:latin typeface="굴림" pitchFamily="34" charset="-127"/>
              <a:ea typeface="굴림" pitchFamily="34" charset="-127"/>
            </a:endParaRPr>
          </a:p>
        </p:txBody>
      </p:sp>
      <p:sp>
        <p:nvSpPr>
          <p:cNvPr id="46" name="Rectangle 55"/>
          <p:cNvSpPr>
            <a:spLocks noChangeArrowheads="1"/>
          </p:cNvSpPr>
          <p:nvPr/>
        </p:nvSpPr>
        <p:spPr bwMode="auto">
          <a:xfrm>
            <a:off x="2844502" y="4077072"/>
            <a:ext cx="1538883" cy="369332"/>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fontAlgn="base" latinLnBrk="1">
              <a:spcBef>
                <a:spcPct val="0"/>
              </a:spcBef>
              <a:spcAft>
                <a:spcPct val="0"/>
              </a:spcAft>
              <a:defRPr/>
            </a:pPr>
            <a:r>
              <a:rPr kumimoji="1" lang="zh-TW" altLang="en-US" sz="24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行政裁量權</a:t>
            </a:r>
            <a:endParaRPr kumimoji="1" lang="en-US" altLang="ko-KR" sz="24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Freeform 56"/>
          <p:cNvSpPr>
            <a:spLocks/>
          </p:cNvSpPr>
          <p:nvPr/>
        </p:nvSpPr>
        <p:spPr bwMode="auto">
          <a:xfrm>
            <a:off x="3577431" y="3323759"/>
            <a:ext cx="95250" cy="576262"/>
          </a:xfrm>
          <a:custGeom>
            <a:avLst/>
            <a:gdLst>
              <a:gd name="T0" fmla="*/ 0 w 1"/>
              <a:gd name="T1" fmla="*/ 0 h 564"/>
              <a:gd name="T2" fmla="*/ 0 w 1"/>
              <a:gd name="T3" fmla="*/ 588790590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rgbClr val="FF5050"/>
            </a:solidFill>
            <a:prstDash val="solid"/>
            <a:round/>
            <a:headEnd type="none" w="med" len="med"/>
            <a:tailEnd type="triangle" w="med" len="med"/>
          </a:ln>
          <a:effectLst>
            <a:outerShdw dist="17961" dir="2700000" algn="ctr" rotWithShape="0">
              <a:srgbClr val="4D4D4D">
                <a:alpha val="50000"/>
              </a:srgb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zh-TW" altLang="en-US" sz="1800" b="0" i="0" u="none" strike="noStrike" kern="0" cap="none" spc="0" normalizeH="0" baseline="0" noProof="0" smtClean="0">
              <a:ln>
                <a:noFill/>
              </a:ln>
              <a:solidFill>
                <a:srgbClr val="4D4D4D"/>
              </a:solidFill>
              <a:effectLst/>
              <a:uLnTx/>
              <a:uFillTx/>
              <a:latin typeface="Arial" charset="0"/>
            </a:endParaRPr>
          </a:p>
        </p:txBody>
      </p:sp>
      <p:sp>
        <p:nvSpPr>
          <p:cNvPr id="48" name="Rectangle 20"/>
          <p:cNvSpPr>
            <a:spLocks noChangeArrowheads="1"/>
          </p:cNvSpPr>
          <p:nvPr/>
        </p:nvSpPr>
        <p:spPr bwMode="auto">
          <a:xfrm>
            <a:off x="6087268" y="4782671"/>
            <a:ext cx="706438" cy="430213"/>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latinLnBrk="1" hangingPunct="1">
              <a:spcBef>
                <a:spcPct val="0"/>
              </a:spcBef>
              <a:spcAft>
                <a:spcPct val="0"/>
              </a:spcAft>
              <a:buClrTx/>
              <a:buFontTx/>
              <a:buNone/>
            </a:pPr>
            <a:r>
              <a:rPr kumimoji="1" lang="zh-TW" altLang="en-US" smtClean="0">
                <a:solidFill>
                  <a:srgbClr val="333333"/>
                </a:solidFill>
                <a:latin typeface="Arial" charset="0"/>
                <a:ea typeface="굴림" pitchFamily="34" charset="-127"/>
              </a:rPr>
              <a:t>准</a:t>
            </a:r>
            <a:r>
              <a:rPr kumimoji="1" lang="en-US" altLang="zh-TW" smtClean="0">
                <a:solidFill>
                  <a:srgbClr val="333333"/>
                </a:solidFill>
                <a:latin typeface="Arial" charset="0"/>
                <a:ea typeface="굴림" pitchFamily="34" charset="-127"/>
              </a:rPr>
              <a:t>?</a:t>
            </a:r>
            <a:r>
              <a:rPr kumimoji="1" lang="en-US" altLang="zh-TW" sz="1800" smtClean="0">
                <a:solidFill>
                  <a:srgbClr val="333333"/>
                </a:solidFill>
                <a:latin typeface="Arial" charset="0"/>
                <a:ea typeface="굴림" pitchFamily="34" charset="-127"/>
              </a:rPr>
              <a:t>  </a:t>
            </a:r>
            <a:endParaRPr kumimoji="1" lang="en-US" altLang="ko-KR" sz="1800" smtClean="0">
              <a:solidFill>
                <a:srgbClr val="333333"/>
              </a:solidFill>
              <a:latin typeface="Arial" charset="0"/>
              <a:ea typeface="굴림" pitchFamily="34" charset="-127"/>
            </a:endParaRPr>
          </a:p>
        </p:txBody>
      </p:sp>
      <p:sp>
        <p:nvSpPr>
          <p:cNvPr id="49" name="Rectangle 28"/>
          <p:cNvSpPr>
            <a:spLocks noChangeArrowheads="1"/>
          </p:cNvSpPr>
          <p:nvPr/>
        </p:nvSpPr>
        <p:spPr bwMode="auto">
          <a:xfrm>
            <a:off x="6087268" y="5798671"/>
            <a:ext cx="1065213" cy="4318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tx1"/>
                  </a:outerShdw>
                </a:effectLst>
              </a14:hiddenEffects>
            </a:ext>
          </a:extLst>
        </p:spPr>
        <p:txBody>
          <a:bodyPr wrap="none" lIns="0" tIns="0" rIns="0" bIns="0">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latinLnBrk="1" hangingPunct="1">
              <a:spcBef>
                <a:spcPct val="0"/>
              </a:spcBef>
              <a:spcAft>
                <a:spcPct val="0"/>
              </a:spcAft>
              <a:buClrTx/>
              <a:buFontTx/>
              <a:buNone/>
            </a:pPr>
            <a:r>
              <a:rPr kumimoji="1" lang="zh-TW" altLang="en-US" smtClean="0">
                <a:solidFill>
                  <a:srgbClr val="333333"/>
                </a:solidFill>
                <a:latin typeface="Arial" charset="0"/>
                <a:ea typeface="굴림" pitchFamily="34" charset="-127"/>
              </a:rPr>
              <a:t>不准</a:t>
            </a:r>
            <a:r>
              <a:rPr kumimoji="1" lang="en-US" altLang="zh-TW" smtClean="0">
                <a:solidFill>
                  <a:srgbClr val="333333"/>
                </a:solidFill>
                <a:latin typeface="Arial" charset="0"/>
                <a:ea typeface="굴림" pitchFamily="34" charset="-127"/>
              </a:rPr>
              <a:t>?</a:t>
            </a:r>
            <a:r>
              <a:rPr kumimoji="1" lang="en-US" altLang="zh-TW" sz="1800" smtClean="0">
                <a:solidFill>
                  <a:srgbClr val="333333"/>
                </a:solidFill>
                <a:latin typeface="Arial" charset="0"/>
                <a:ea typeface="굴림" pitchFamily="34" charset="-127"/>
              </a:rPr>
              <a:t>  </a:t>
            </a:r>
            <a:endParaRPr kumimoji="1" lang="en-US" altLang="ko-KR" sz="1800" smtClean="0">
              <a:solidFill>
                <a:srgbClr val="333333"/>
              </a:solidFill>
              <a:latin typeface="Arial" charset="0"/>
              <a:ea typeface="굴림" pitchFamily="34" charset="-127"/>
            </a:endParaRPr>
          </a:p>
        </p:txBody>
      </p:sp>
      <p:sp>
        <p:nvSpPr>
          <p:cNvPr id="53" name="手繪多邊形 5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5" name="圖片 5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56" name="文字方塊 5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
        <p:nvSpPr>
          <p:cNvPr id="57" name="矩形 56"/>
          <p:cNvSpPr/>
          <p:nvPr/>
        </p:nvSpPr>
        <p:spPr>
          <a:xfrm>
            <a:off x="1998742" y="836712"/>
            <a:ext cx="4801314"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40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那些一直折磨人的事</a:t>
            </a:r>
            <a:endParaRPr kumimoji="0" lang="zh-TW" altLang="en-US" sz="4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400421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20</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4" y="1780323"/>
            <a:ext cx="8265041" cy="496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12</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p:nvPr/>
        </p:nvSpPr>
        <p:spPr>
          <a:xfrm>
            <a:off x="2052283" y="835947"/>
            <a:ext cx="5237331"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有種</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但現場長這樣</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還是要他補種</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01737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21</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17" y="1780322"/>
            <a:ext cx="8131307" cy="507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13</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p:nvPr/>
        </p:nvSpPr>
        <p:spPr>
          <a:xfrm>
            <a:off x="2052283" y="835947"/>
            <a:ext cx="5097870"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有種地瓜葉</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現場有做畦</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但如果沒作畦</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6936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22</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2" descr="DSC035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5" y="1780322"/>
            <a:ext cx="8182859" cy="496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smtClean="0">
                <a:solidFill>
                  <a:srgbClr val="C00000"/>
                </a:solidFill>
                <a:latin typeface="Arial Black" panose="020B0A04020102020204" pitchFamily="34" charset="0"/>
                <a:ea typeface="微軟正黑體" panose="020B0604030504040204" pitchFamily="34" charset="-120"/>
              </a:rPr>
              <a:t>14</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p:cNvSpPr txBox="1"/>
          <p:nvPr/>
        </p:nvSpPr>
        <p:spPr>
          <a:xfrm>
            <a:off x="2052283" y="835947"/>
            <a:ext cx="5881738"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三個月前</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有填土增高 </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三個月後</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長滿地瓜葉</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會給農用證明嗎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32108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03" y="2420888"/>
            <a:ext cx="8763000" cy="429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fld id="{3A81F2A0-065E-4A02-A95A-95DFC58F568C}" type="slidenum">
              <a:rPr lang="zh-TW" altLang="en-US" smtClean="0"/>
              <a:pPr/>
              <a:t>23</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3"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grpSp>
        <p:nvGrpSpPr>
          <p:cNvPr id="8" name="Group 33"/>
          <p:cNvGrpSpPr>
            <a:grpSpLocks/>
          </p:cNvGrpSpPr>
          <p:nvPr/>
        </p:nvGrpSpPr>
        <p:grpSpPr bwMode="auto">
          <a:xfrm>
            <a:off x="685799" y="625014"/>
            <a:ext cx="1657350" cy="1633538"/>
            <a:chOff x="2662" y="1859"/>
            <a:chExt cx="1506" cy="1486"/>
          </a:xfrm>
        </p:grpSpPr>
        <p:pic>
          <p:nvPicPr>
            <p:cNvPr id="9" name="Picture 34"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662" y="1870"/>
              <a:ext cx="1506"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35"/>
            <p:cNvSpPr>
              <a:spLocks noChangeArrowheads="1"/>
            </p:cNvSpPr>
            <p:nvPr/>
          </p:nvSpPr>
          <p:spPr bwMode="gray">
            <a:xfrm>
              <a:off x="2682" y="1859"/>
              <a:ext cx="1486" cy="1486"/>
            </a:xfrm>
            <a:prstGeom prst="ellipse">
              <a:avLst/>
            </a:prstGeom>
            <a:solidFill>
              <a:srgbClr val="0099FF">
                <a:alpha val="50195"/>
              </a:srgbClr>
            </a:solidFill>
            <a:ln w="76200" algn="ctr">
              <a:solidFill>
                <a:srgbClr val="EAEAEA">
                  <a:alpha val="79999"/>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grpSp>
      <p:grpSp>
        <p:nvGrpSpPr>
          <p:cNvPr id="11" name="Group 36"/>
          <p:cNvGrpSpPr>
            <a:grpSpLocks/>
          </p:cNvGrpSpPr>
          <p:nvPr/>
        </p:nvGrpSpPr>
        <p:grpSpPr bwMode="auto">
          <a:xfrm>
            <a:off x="6584949" y="625014"/>
            <a:ext cx="1657350" cy="1633538"/>
            <a:chOff x="2662" y="1859"/>
            <a:chExt cx="1506" cy="1486"/>
          </a:xfrm>
        </p:grpSpPr>
        <p:pic>
          <p:nvPicPr>
            <p:cNvPr id="12" name="Picture 37"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662" y="1870"/>
              <a:ext cx="1506"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38"/>
            <p:cNvSpPr>
              <a:spLocks noChangeArrowheads="1"/>
            </p:cNvSpPr>
            <p:nvPr/>
          </p:nvSpPr>
          <p:spPr bwMode="gray">
            <a:xfrm>
              <a:off x="2682" y="1859"/>
              <a:ext cx="1486" cy="1486"/>
            </a:xfrm>
            <a:prstGeom prst="ellipse">
              <a:avLst/>
            </a:prstGeom>
            <a:solidFill>
              <a:srgbClr val="0099FF">
                <a:alpha val="50195"/>
              </a:srgbClr>
            </a:solidFill>
            <a:ln w="76200" algn="ctr">
              <a:solidFill>
                <a:srgbClr val="EAEAEA">
                  <a:alpha val="79999"/>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grpSp>
      <p:sp>
        <p:nvSpPr>
          <p:cNvPr id="14" name="Freeform 39"/>
          <p:cNvSpPr>
            <a:spLocks/>
          </p:cNvSpPr>
          <p:nvPr/>
        </p:nvSpPr>
        <p:spPr bwMode="gray">
          <a:xfrm>
            <a:off x="2459037" y="953627"/>
            <a:ext cx="4016375" cy="501650"/>
          </a:xfrm>
          <a:custGeom>
            <a:avLst/>
            <a:gdLst>
              <a:gd name="T0" fmla="*/ 0 w 2347"/>
              <a:gd name="T1" fmla="*/ 419064376 h 336"/>
              <a:gd name="T2" fmla="*/ 0 w 2347"/>
              <a:gd name="T3" fmla="*/ 748966436 h 336"/>
              <a:gd name="T4" fmla="*/ 2147483647 w 2347"/>
              <a:gd name="T5" fmla="*/ 748966436 h 336"/>
              <a:gd name="T6" fmla="*/ 2147483647 w 2347"/>
              <a:gd name="T7" fmla="*/ 0 h 336"/>
              <a:gd name="T8" fmla="*/ 2147483647 w 2347"/>
              <a:gd name="T9" fmla="*/ 421293434 h 336"/>
              <a:gd name="T10" fmla="*/ 0 w 2347"/>
              <a:gd name="T11" fmla="*/ 419064376 h 3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47" h="336">
                <a:moveTo>
                  <a:pt x="0" y="188"/>
                </a:moveTo>
                <a:lnTo>
                  <a:pt x="0" y="336"/>
                </a:lnTo>
                <a:lnTo>
                  <a:pt x="2347" y="336"/>
                </a:lnTo>
                <a:lnTo>
                  <a:pt x="2005" y="0"/>
                </a:lnTo>
                <a:lnTo>
                  <a:pt x="2005" y="189"/>
                </a:lnTo>
                <a:lnTo>
                  <a:pt x="0" y="188"/>
                </a:lnTo>
                <a:close/>
              </a:path>
            </a:pathLst>
          </a:custGeom>
          <a:gradFill rotWithShape="1">
            <a:gsLst>
              <a:gs pos="0">
                <a:srgbClr val="FFFFFF"/>
              </a:gs>
              <a:gs pos="100000">
                <a:srgbClr val="CCCC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5" name="Freeform 45"/>
          <p:cNvSpPr>
            <a:spLocks/>
          </p:cNvSpPr>
          <p:nvPr/>
        </p:nvSpPr>
        <p:spPr bwMode="gray">
          <a:xfrm flipH="1" flipV="1">
            <a:off x="2459037" y="1487027"/>
            <a:ext cx="4016375" cy="501650"/>
          </a:xfrm>
          <a:custGeom>
            <a:avLst/>
            <a:gdLst>
              <a:gd name="T0" fmla="*/ 0 w 2347"/>
              <a:gd name="T1" fmla="*/ 419064376 h 336"/>
              <a:gd name="T2" fmla="*/ 0 w 2347"/>
              <a:gd name="T3" fmla="*/ 748966436 h 336"/>
              <a:gd name="T4" fmla="*/ 2147483647 w 2347"/>
              <a:gd name="T5" fmla="*/ 748966436 h 336"/>
              <a:gd name="T6" fmla="*/ 2147483647 w 2347"/>
              <a:gd name="T7" fmla="*/ 0 h 336"/>
              <a:gd name="T8" fmla="*/ 2147483647 w 2347"/>
              <a:gd name="T9" fmla="*/ 421293434 h 336"/>
              <a:gd name="T10" fmla="*/ 0 w 2347"/>
              <a:gd name="T11" fmla="*/ 419064376 h 3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47" h="336">
                <a:moveTo>
                  <a:pt x="0" y="188"/>
                </a:moveTo>
                <a:lnTo>
                  <a:pt x="0" y="336"/>
                </a:lnTo>
                <a:lnTo>
                  <a:pt x="2347" y="336"/>
                </a:lnTo>
                <a:lnTo>
                  <a:pt x="2005" y="0"/>
                </a:lnTo>
                <a:lnTo>
                  <a:pt x="2005" y="189"/>
                </a:lnTo>
                <a:lnTo>
                  <a:pt x="0" y="188"/>
                </a:lnTo>
                <a:close/>
              </a:path>
            </a:pathLst>
          </a:custGeom>
          <a:gradFill rotWithShape="1">
            <a:gsLst>
              <a:gs pos="0">
                <a:srgbClr val="FFFFFF"/>
              </a:gs>
              <a:gs pos="100000">
                <a:srgbClr val="CCCC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7" name="Text Box 48"/>
          <p:cNvSpPr txBox="1">
            <a:spLocks noChangeArrowheads="1"/>
          </p:cNvSpPr>
          <p:nvPr/>
        </p:nvSpPr>
        <p:spPr bwMode="auto">
          <a:xfrm>
            <a:off x="3544887" y="1700808"/>
            <a:ext cx="1836737"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83C360"/>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ClrTx/>
              <a:buFontTx/>
              <a:buNone/>
            </a:pPr>
            <a:r>
              <a:rPr lang="zh-TW" altLang="en-US" sz="20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積極農用</a:t>
            </a:r>
            <a:endParaRPr lang="en-US" altLang="zh-TW" sz="20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矩形 18"/>
          <p:cNvSpPr/>
          <p:nvPr/>
        </p:nvSpPr>
        <p:spPr>
          <a:xfrm>
            <a:off x="482599" y="842717"/>
            <a:ext cx="2063750" cy="1200329"/>
          </a:xfrm>
          <a:prstGeom prst="rect">
            <a:avLst/>
          </a:prstGeom>
        </p:spPr>
        <p:txBody>
          <a:bodyPr>
            <a:spAutoFit/>
          </a:bodyPr>
          <a:lstStyle/>
          <a:p>
            <a:pPr algn="ctr">
              <a:defRPr/>
            </a:pPr>
            <a:r>
              <a:rPr lang="zh-TW" altLang="en-US"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稅務</a:t>
            </a:r>
            <a:endParaRPr lang="en-US" altLang="zh-TW"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農地農用</a:t>
            </a:r>
          </a:p>
        </p:txBody>
      </p:sp>
      <p:sp>
        <p:nvSpPr>
          <p:cNvPr id="20" name="矩形 19"/>
          <p:cNvSpPr/>
          <p:nvPr/>
        </p:nvSpPr>
        <p:spPr>
          <a:xfrm>
            <a:off x="6467247" y="855112"/>
            <a:ext cx="2063750" cy="1200329"/>
          </a:xfrm>
          <a:prstGeom prst="rect">
            <a:avLst/>
          </a:prstGeom>
        </p:spPr>
        <p:txBody>
          <a:bodyPr>
            <a:spAutoFit/>
          </a:bodyPr>
          <a:lstStyle/>
          <a:p>
            <a:pPr algn="ctr">
              <a:defRPr/>
            </a:pP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地政</a:t>
            </a:r>
            <a:endParaRPr lang="en-US" altLang="zh-TW"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農地農用</a:t>
            </a:r>
          </a:p>
        </p:txBody>
      </p:sp>
      <p:sp>
        <p:nvSpPr>
          <p:cNvPr id="21" name="Text Box 48"/>
          <p:cNvSpPr txBox="1">
            <a:spLocks noChangeArrowheads="1"/>
          </p:cNvSpPr>
          <p:nvPr/>
        </p:nvSpPr>
        <p:spPr bwMode="auto">
          <a:xfrm>
            <a:off x="3502191" y="801162"/>
            <a:ext cx="1836737"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83C360"/>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ClrTx/>
              <a:buFontTx/>
              <a:buNone/>
            </a:pPr>
            <a:r>
              <a:rPr lang="zh-TW" altLang="en-US" sz="20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消極</a:t>
            </a:r>
            <a:r>
              <a:rPr lang="zh-TW" altLang="en-US" sz="20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農用</a:t>
            </a:r>
            <a:endParaRPr lang="en-US" altLang="zh-TW" sz="20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18803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24</a:t>
            </a:fld>
            <a:endParaRPr lang="zh-TW" altLang="en-US"/>
          </a:p>
        </p:txBody>
      </p:sp>
      <p:pic>
        <p:nvPicPr>
          <p:cNvPr id="3" name="Picture 3" descr="C:\Users\asus\Desktop\88.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18" y="836712"/>
            <a:ext cx="8779378" cy="561662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3593427" y="3645024"/>
            <a:ext cx="3602268" cy="1200329"/>
          </a:xfrm>
          <a:prstGeom prst="rect">
            <a:avLst/>
          </a:prstGeom>
          <a:noFill/>
        </p:spPr>
        <p:txBody>
          <a:bodyPr wrap="none" rtlCol="0">
            <a:spAutoFit/>
          </a:bodyPr>
          <a:lstStyle/>
          <a:p>
            <a:r>
              <a:rPr lang="en-US" altLang="zh-TW"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第二部</a:t>
            </a:r>
            <a:r>
              <a:rPr lang="en-US" altLang="zh-TW"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7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2123728" y="4824447"/>
            <a:ext cx="5347684" cy="1323439"/>
          </a:xfrm>
          <a:prstGeom prst="rect">
            <a:avLst/>
          </a:prstGeom>
          <a:noFill/>
        </p:spPr>
        <p:txBody>
          <a:bodyPr wrap="square" rtlCol="0">
            <a:spAutoFit/>
          </a:bodyPr>
          <a:lstStyle/>
          <a:p>
            <a:r>
              <a:rPr lang="zh-TW" altLang="en-US" sz="8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8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容 許 使 用</a:t>
            </a:r>
          </a:p>
        </p:txBody>
      </p:sp>
      <p:sp>
        <p:nvSpPr>
          <p:cNvPr id="6" name="手繪多邊形 5"/>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8" name="圖片 7" descr="彰化縣產業發展構想.png"/>
          <p:cNvPicPr>
            <a:picLocks noChangeAspect="1"/>
          </p:cNvPicPr>
          <p:nvPr/>
        </p:nvPicPr>
        <p:blipFill>
          <a:blip r:embed="rId3" cstate="print"/>
          <a:srcRect b="99333"/>
          <a:stretch>
            <a:fillRect/>
          </a:stretch>
        </p:blipFill>
        <p:spPr>
          <a:xfrm>
            <a:off x="1000100" y="580305"/>
            <a:ext cx="7786742" cy="45719"/>
          </a:xfrm>
          <a:prstGeom prst="rect">
            <a:avLst/>
          </a:prstGeom>
        </p:spPr>
      </p:pic>
      <p:sp>
        <p:nvSpPr>
          <p:cNvPr id="9" name="文字方塊 8"/>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07314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25</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圖片 6" descr="https://agrigardencomtw.files.wordpress.com/2022/01/e585ade5a4a7e9a19ee8beb2e6a5ade8a8ade696bd.jpg?w=900"/>
          <p:cNvPicPr/>
          <p:nvPr/>
        </p:nvPicPr>
        <p:blipFill>
          <a:blip r:embed="rId3">
            <a:extLst>
              <a:ext uri="{28A0092B-C50C-407E-A947-70E740481C1C}">
                <a14:useLocalDpi xmlns:a14="http://schemas.microsoft.com/office/drawing/2010/main" val="0"/>
              </a:ext>
            </a:extLst>
          </a:blip>
          <a:srcRect/>
          <a:stretch>
            <a:fillRect/>
          </a:stretch>
        </p:blipFill>
        <p:spPr bwMode="auto">
          <a:xfrm>
            <a:off x="521388" y="1124744"/>
            <a:ext cx="7651012" cy="5544616"/>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121774"/>
            <a:ext cx="952015" cy="86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256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26</a:t>
            </a:fld>
            <a:endParaRPr lang="zh-TW" altLang="en-US" dirty="0"/>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75355" y="836712"/>
            <a:ext cx="8574423" cy="4606389"/>
          </a:xfrm>
          <a:prstGeom prst="rect">
            <a:avLst/>
          </a:prstGeom>
        </p:spPr>
        <p:txBody>
          <a:bodyPr wrap="square">
            <a:spAutoFit/>
          </a:bodyPr>
          <a:lstStyle/>
          <a:p>
            <a:pPr>
              <a:lnSpc>
                <a:spcPts val="2700"/>
              </a:lnSpc>
            </a:pPr>
            <a:r>
              <a:rPr lang="zh-TW" altLang="zh-TW"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農業</a:t>
            </a:r>
            <a:r>
              <a:rPr lang="zh-TW" altLang="zh-TW"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資材</a:t>
            </a:r>
            <a:r>
              <a:rPr lang="zh-TW"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室：</a:t>
            </a:r>
            <a:endParaRPr lang="zh-TW" altLang="zh-TW"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2500"/>
              </a:lnSpc>
            </a:pPr>
            <a:r>
              <a:rPr lang="en-US" altLang="zh-TW" dirty="0"/>
              <a:t>1.</a:t>
            </a:r>
            <a:r>
              <a:rPr lang="zh-TW" altLang="zh-TW" dirty="0"/>
              <a:t>「</a:t>
            </a:r>
            <a:r>
              <a:rPr lang="zh-TW" altLang="zh-TW" b="1" dirty="0"/>
              <a:t>農業資材室</a:t>
            </a:r>
            <a:r>
              <a:rPr lang="zh-TW" altLang="zh-TW" dirty="0"/>
              <a:t>」屬於</a:t>
            </a:r>
            <a:r>
              <a:rPr lang="zh-TW" altLang="zh-TW" b="1" dirty="0"/>
              <a:t>農作產銷設施</a:t>
            </a:r>
            <a:r>
              <a:rPr lang="zh-TW" altLang="zh-TW" dirty="0"/>
              <a:t>中的</a:t>
            </a:r>
            <a:r>
              <a:rPr lang="zh-TW" altLang="zh-TW" b="1" dirty="0"/>
              <a:t>農事操作及管理設施</a:t>
            </a:r>
            <a:r>
              <a:rPr lang="zh-TW" altLang="zh-TW" dirty="0"/>
              <a:t>類，</a:t>
            </a:r>
            <a:r>
              <a:rPr lang="zh-TW" altLang="zh-TW" u="sng" dirty="0">
                <a:solidFill>
                  <a:srgbClr val="0000FF"/>
                </a:solidFill>
              </a:rPr>
              <a:t>用途為存放</a:t>
            </a:r>
            <a:r>
              <a:rPr lang="zh-TW" altLang="zh-TW" b="1" u="sng" dirty="0">
                <a:solidFill>
                  <a:srgbClr val="0000FF"/>
                </a:solidFill>
                <a:effectLst>
                  <a:outerShdw blurRad="38100" dist="38100" dir="2700000" algn="tl">
                    <a:srgbClr val="000000">
                      <a:alpha val="43137"/>
                    </a:srgbClr>
                  </a:outerShdw>
                </a:effectLst>
              </a:rPr>
              <a:t>「</a:t>
            </a:r>
            <a:r>
              <a:rPr lang="zh-TW" altLang="zh-TW" b="1" u="sng" dirty="0" smtClean="0">
                <a:solidFill>
                  <a:srgbClr val="0000FF"/>
                </a:solidFill>
                <a:effectLst>
                  <a:outerShdw blurRad="38100" dist="38100" dir="2700000" algn="tl">
                    <a:srgbClr val="000000">
                      <a:alpha val="43137"/>
                    </a:srgbClr>
                  </a:outerShdw>
                </a:effectLst>
              </a:rPr>
              <a:t>肥</a:t>
            </a:r>
            <a:endParaRPr lang="en-US" altLang="zh-TW" b="1" u="sng" dirty="0" smtClean="0">
              <a:solidFill>
                <a:srgbClr val="0000FF"/>
              </a:solidFill>
              <a:effectLst>
                <a:outerShdw blurRad="38100" dist="38100" dir="2700000" algn="tl">
                  <a:srgbClr val="000000">
                    <a:alpha val="43137"/>
                  </a:srgbClr>
                </a:outerShdw>
              </a:effectLst>
            </a:endParaRPr>
          </a:p>
          <a:p>
            <a:pPr>
              <a:lnSpc>
                <a:spcPts val="2500"/>
              </a:lnSpc>
            </a:pPr>
            <a:r>
              <a:rPr lang="zh-TW" altLang="en-US" b="1" dirty="0">
                <a:solidFill>
                  <a:srgbClr val="0000FF"/>
                </a:solidFill>
                <a:effectLst>
                  <a:outerShdw blurRad="38100" dist="38100" dir="2700000" algn="tl">
                    <a:srgbClr val="000000">
                      <a:alpha val="43137"/>
                    </a:srgbClr>
                  </a:outerShdw>
                </a:effectLst>
              </a:rPr>
              <a:t> </a:t>
            </a:r>
            <a:r>
              <a:rPr lang="zh-TW" altLang="en-US" b="1" dirty="0" smtClean="0">
                <a:solidFill>
                  <a:srgbClr val="0000FF"/>
                </a:solidFill>
                <a:effectLst>
                  <a:outerShdw blurRad="38100" dist="38100" dir="2700000" algn="tl">
                    <a:srgbClr val="000000">
                      <a:alpha val="43137"/>
                    </a:srgbClr>
                  </a:outerShdw>
                </a:effectLst>
              </a:rPr>
              <a:t>    </a:t>
            </a:r>
            <a:r>
              <a:rPr lang="zh-TW" altLang="zh-TW" b="1" u="sng" dirty="0" smtClean="0">
                <a:solidFill>
                  <a:srgbClr val="0000FF"/>
                </a:solidFill>
                <a:effectLst>
                  <a:outerShdw blurRad="38100" dist="38100" dir="2700000" algn="tl">
                    <a:srgbClr val="000000">
                      <a:alpha val="43137"/>
                    </a:srgbClr>
                  </a:outerShdw>
                </a:effectLst>
              </a:rPr>
              <a:t>料</a:t>
            </a:r>
            <a:r>
              <a:rPr lang="zh-TW" altLang="zh-TW" b="1" u="sng" dirty="0">
                <a:solidFill>
                  <a:srgbClr val="0000FF"/>
                </a:solidFill>
                <a:effectLst>
                  <a:outerShdw blurRad="38100" dist="38100" dir="2700000" algn="tl">
                    <a:srgbClr val="000000">
                      <a:alpha val="43137"/>
                    </a:srgbClr>
                  </a:outerShdw>
                </a:effectLst>
              </a:rPr>
              <a:t>、農藥、種子、農具、器皿、農產品」</a:t>
            </a:r>
            <a:r>
              <a:rPr lang="zh-TW" altLang="zh-TW" u="sng" dirty="0">
                <a:solidFill>
                  <a:srgbClr val="0000FF"/>
                </a:solidFill>
              </a:rPr>
              <a:t>等，即農地上的雜物</a:t>
            </a:r>
            <a:r>
              <a:rPr lang="zh-TW" altLang="zh-TW" b="1" u="sng" dirty="0">
                <a:solidFill>
                  <a:srgbClr val="0000FF"/>
                </a:solidFill>
              </a:rPr>
              <a:t>倉庫</a:t>
            </a:r>
            <a:r>
              <a:rPr lang="zh-TW" altLang="zh-TW" u="sng" dirty="0">
                <a:solidFill>
                  <a:srgbClr val="0000FF"/>
                </a:solidFill>
              </a:rPr>
              <a:t>概念</a:t>
            </a:r>
            <a:r>
              <a:rPr lang="zh-TW" altLang="zh-TW" dirty="0"/>
              <a:t>。</a:t>
            </a:r>
          </a:p>
          <a:p>
            <a:pPr>
              <a:lnSpc>
                <a:spcPts val="2500"/>
              </a:lnSpc>
            </a:pPr>
            <a:r>
              <a:rPr lang="en-US" altLang="zh-TW" dirty="0"/>
              <a:t>2.</a:t>
            </a:r>
            <a:r>
              <a:rPr lang="zh-TW" altLang="zh-TW" b="1" dirty="0">
                <a:solidFill>
                  <a:srgbClr val="FF0000"/>
                </a:solidFill>
              </a:rPr>
              <a:t>農地面積須達</a:t>
            </a:r>
            <a:r>
              <a:rPr lang="en-US" altLang="zh-TW" b="1" dirty="0">
                <a:solidFill>
                  <a:srgbClr val="FF0000"/>
                </a:solidFill>
              </a:rPr>
              <a:t>1000</a:t>
            </a:r>
            <a:r>
              <a:rPr lang="zh-TW" altLang="zh-TW" b="1" dirty="0">
                <a:solidFill>
                  <a:srgbClr val="FF0000"/>
                </a:solidFill>
              </a:rPr>
              <a:t>平方公尺以上，</a:t>
            </a:r>
            <a:r>
              <a:rPr lang="zh-TW" altLang="zh-TW" b="1" u="sng" dirty="0">
                <a:solidFill>
                  <a:srgbClr val="FF0000"/>
                </a:solidFill>
                <a:effectLst>
                  <a:outerShdw blurRad="38100" dist="38100" dir="2700000" algn="tl">
                    <a:srgbClr val="000000">
                      <a:alpha val="43137"/>
                    </a:srgbClr>
                  </a:outerShdw>
                </a:effectLst>
              </a:rPr>
              <a:t>每</a:t>
            </a:r>
            <a:r>
              <a:rPr lang="en-US" altLang="zh-TW" b="1" u="sng" dirty="0">
                <a:solidFill>
                  <a:srgbClr val="FF0000"/>
                </a:solidFill>
                <a:effectLst>
                  <a:outerShdw blurRad="38100" dist="38100" dir="2700000" algn="tl">
                    <a:srgbClr val="000000">
                      <a:alpha val="43137"/>
                    </a:srgbClr>
                  </a:outerShdw>
                </a:effectLst>
              </a:rPr>
              <a:t>1000</a:t>
            </a:r>
            <a:r>
              <a:rPr lang="zh-TW" altLang="zh-TW" b="1" u="sng" dirty="0">
                <a:solidFill>
                  <a:srgbClr val="FF0000"/>
                </a:solidFill>
                <a:effectLst>
                  <a:outerShdw blurRad="38100" dist="38100" dir="2700000" algn="tl">
                    <a:srgbClr val="000000">
                      <a:alpha val="43137"/>
                    </a:srgbClr>
                  </a:outerShdw>
                </a:effectLst>
              </a:rPr>
              <a:t>平方公尺可申請</a:t>
            </a:r>
            <a:r>
              <a:rPr lang="en-US" altLang="zh-TW" b="1" u="sng" dirty="0">
                <a:solidFill>
                  <a:srgbClr val="FF0000"/>
                </a:solidFill>
                <a:effectLst>
                  <a:outerShdw blurRad="38100" dist="38100" dir="2700000" algn="tl">
                    <a:srgbClr val="000000">
                      <a:alpha val="43137"/>
                    </a:srgbClr>
                  </a:outerShdw>
                </a:effectLst>
              </a:rPr>
              <a:t>20</a:t>
            </a:r>
            <a:r>
              <a:rPr lang="zh-TW" altLang="zh-TW" b="1" u="sng" dirty="0">
                <a:solidFill>
                  <a:srgbClr val="FF0000"/>
                </a:solidFill>
                <a:effectLst>
                  <a:outerShdw blurRad="38100" dist="38100" dir="2700000" algn="tl">
                    <a:srgbClr val="000000">
                      <a:alpha val="43137"/>
                    </a:srgbClr>
                  </a:outerShdw>
                </a:effectLst>
              </a:rPr>
              <a:t>平方公尺的資材</a:t>
            </a:r>
            <a:r>
              <a:rPr lang="zh-TW" altLang="zh-TW" b="1" u="sng" dirty="0" smtClean="0">
                <a:solidFill>
                  <a:srgbClr val="FF0000"/>
                </a:solidFill>
                <a:effectLst>
                  <a:outerShdw blurRad="38100" dist="38100" dir="2700000" algn="tl">
                    <a:srgbClr val="000000">
                      <a:alpha val="43137"/>
                    </a:srgbClr>
                  </a:outerShdw>
                </a:effectLst>
              </a:rPr>
              <a:t>室</a:t>
            </a:r>
            <a:endParaRPr lang="en-US" altLang="zh-TW" b="1" u="sng" dirty="0" smtClean="0">
              <a:solidFill>
                <a:srgbClr val="FF0000"/>
              </a:solidFill>
              <a:effectLst>
                <a:outerShdw blurRad="38100" dist="38100" dir="2700000" algn="tl">
                  <a:srgbClr val="000000">
                    <a:alpha val="43137"/>
                  </a:srgbClr>
                </a:outerShdw>
              </a:effectLst>
            </a:endParaRPr>
          </a:p>
          <a:p>
            <a:pPr>
              <a:lnSpc>
                <a:spcPts val="2500"/>
              </a:lnSpc>
            </a:pPr>
            <a:r>
              <a:rPr lang="zh-TW" altLang="en-US" b="1" dirty="0">
                <a:solidFill>
                  <a:srgbClr val="FF0000"/>
                </a:solidFill>
              </a:rPr>
              <a:t> </a:t>
            </a:r>
            <a:r>
              <a:rPr lang="zh-TW" altLang="en-US" b="1" dirty="0" smtClean="0">
                <a:solidFill>
                  <a:srgbClr val="FF0000"/>
                </a:solidFill>
              </a:rPr>
              <a:t>  </a:t>
            </a:r>
            <a:r>
              <a:rPr lang="en-US" altLang="zh-TW" b="1" dirty="0" smtClean="0">
                <a:solidFill>
                  <a:srgbClr val="FF0000"/>
                </a:solidFill>
              </a:rPr>
              <a:t>(</a:t>
            </a:r>
            <a:r>
              <a:rPr lang="en-US" altLang="zh-TW" b="1" dirty="0">
                <a:solidFill>
                  <a:srgbClr val="FF0000"/>
                </a:solidFill>
              </a:rPr>
              <a:t>2%</a:t>
            </a:r>
            <a:r>
              <a:rPr lang="zh-TW" altLang="zh-TW" b="1" dirty="0">
                <a:solidFill>
                  <a:srgbClr val="FF0000"/>
                </a:solidFill>
              </a:rPr>
              <a:t>建坪</a:t>
            </a:r>
            <a:r>
              <a:rPr lang="en-US" altLang="zh-TW" b="1" dirty="0">
                <a:solidFill>
                  <a:srgbClr val="FF0000"/>
                </a:solidFill>
              </a:rPr>
              <a:t>)</a:t>
            </a:r>
            <a:r>
              <a:rPr lang="zh-TW" altLang="zh-TW" b="1" dirty="0">
                <a:solidFill>
                  <a:srgbClr val="FF0000"/>
                </a:solidFill>
              </a:rPr>
              <a:t>依此類推，但資材室最大面積限於</a:t>
            </a:r>
            <a:r>
              <a:rPr lang="en-US" altLang="zh-TW" b="1" dirty="0">
                <a:solidFill>
                  <a:srgbClr val="FF0000"/>
                </a:solidFill>
              </a:rPr>
              <a:t>200</a:t>
            </a:r>
            <a:r>
              <a:rPr lang="zh-TW" altLang="zh-TW" b="1" dirty="0">
                <a:solidFill>
                  <a:srgbClr val="FF0000"/>
                </a:solidFill>
              </a:rPr>
              <a:t>平方公尺內</a:t>
            </a:r>
            <a:r>
              <a:rPr lang="zh-TW" altLang="zh-TW" dirty="0"/>
              <a:t>。</a:t>
            </a:r>
          </a:p>
          <a:p>
            <a:pPr>
              <a:lnSpc>
                <a:spcPts val="2500"/>
              </a:lnSpc>
            </a:pPr>
            <a:r>
              <a:rPr lang="en-US" altLang="zh-TW" dirty="0"/>
              <a:t>3.</a:t>
            </a:r>
            <a:r>
              <a:rPr lang="zh-TW" altLang="zh-TW" dirty="0"/>
              <a:t>資材室一般面積都會在</a:t>
            </a:r>
            <a:r>
              <a:rPr lang="en-US" altLang="zh-TW" b="1" dirty="0"/>
              <a:t>45</a:t>
            </a:r>
            <a:r>
              <a:rPr lang="zh-TW" altLang="zh-TW" b="1" dirty="0"/>
              <a:t>平方公尺</a:t>
            </a:r>
            <a:r>
              <a:rPr lang="zh-TW" altLang="zh-TW" dirty="0"/>
              <a:t>以下</a:t>
            </a:r>
            <a:r>
              <a:rPr lang="en-US" altLang="zh-TW" dirty="0"/>
              <a:t>(</a:t>
            </a:r>
            <a:r>
              <a:rPr lang="zh-TW" altLang="zh-TW" dirty="0"/>
              <a:t>約</a:t>
            </a:r>
            <a:r>
              <a:rPr lang="en-US" altLang="zh-TW" dirty="0"/>
              <a:t>13.61</a:t>
            </a:r>
            <a:r>
              <a:rPr lang="zh-TW" altLang="zh-TW" dirty="0"/>
              <a:t>坪</a:t>
            </a:r>
            <a:r>
              <a:rPr lang="en-US" altLang="zh-TW" dirty="0"/>
              <a:t>)</a:t>
            </a:r>
            <a:r>
              <a:rPr lang="zh-TW" altLang="zh-TW" dirty="0"/>
              <a:t>，因為此面積以下的設施</a:t>
            </a:r>
            <a:r>
              <a:rPr lang="zh-TW" altLang="zh-TW" b="1" dirty="0"/>
              <a:t>免</a:t>
            </a:r>
            <a:r>
              <a:rPr lang="zh-TW" altLang="zh-TW" b="1" dirty="0" smtClean="0"/>
              <a:t>申請</a:t>
            </a:r>
            <a:endParaRPr lang="en-US" altLang="zh-TW" b="1" dirty="0" smtClean="0"/>
          </a:p>
          <a:p>
            <a:pPr>
              <a:lnSpc>
                <a:spcPts val="2500"/>
              </a:lnSpc>
            </a:pPr>
            <a:r>
              <a:rPr lang="zh-TW" altLang="en-US" b="1" dirty="0"/>
              <a:t> </a:t>
            </a:r>
            <a:r>
              <a:rPr lang="zh-TW" altLang="en-US" b="1" dirty="0" smtClean="0"/>
              <a:t>   </a:t>
            </a:r>
            <a:r>
              <a:rPr lang="zh-TW" altLang="zh-TW" b="1" dirty="0" smtClean="0"/>
              <a:t>建照</a:t>
            </a:r>
            <a:r>
              <a:rPr lang="zh-TW" altLang="zh-TW" dirty="0"/>
              <a:t>，省時省錢。</a:t>
            </a:r>
          </a:p>
          <a:p>
            <a:pPr>
              <a:lnSpc>
                <a:spcPts val="2500"/>
              </a:lnSpc>
            </a:pPr>
            <a:r>
              <a:rPr lang="en-US" altLang="zh-TW" dirty="0"/>
              <a:t>4.</a:t>
            </a:r>
            <a:r>
              <a:rPr lang="zh-TW" altLang="zh-TW" b="1" dirty="0"/>
              <a:t>資材室高度限制</a:t>
            </a:r>
            <a:r>
              <a:rPr lang="zh-TW" altLang="zh-TW" dirty="0"/>
              <a:t>約為</a:t>
            </a:r>
            <a:r>
              <a:rPr lang="en-US" altLang="zh-TW" dirty="0"/>
              <a:t>3.5~4.5</a:t>
            </a:r>
            <a:r>
              <a:rPr lang="zh-TW" altLang="zh-TW" dirty="0"/>
              <a:t>公尺不等</a:t>
            </a:r>
            <a:r>
              <a:rPr lang="en-US" altLang="zh-TW" dirty="0"/>
              <a:t>(</a:t>
            </a:r>
            <a:r>
              <a:rPr lang="zh-TW" altLang="zh-TW" dirty="0"/>
              <a:t>依各縣市政府而定</a:t>
            </a:r>
            <a:r>
              <a:rPr lang="en-US" altLang="zh-TW" dirty="0"/>
              <a:t>)</a:t>
            </a:r>
            <a:r>
              <a:rPr lang="zh-TW" altLang="zh-TW" dirty="0"/>
              <a:t>，最高點的定義已從</a:t>
            </a:r>
            <a:r>
              <a:rPr lang="zh-TW" altLang="zh-TW" dirty="0" smtClean="0"/>
              <a:t>屋簷</a:t>
            </a:r>
            <a:endParaRPr lang="en-US" altLang="zh-TW" dirty="0" smtClean="0"/>
          </a:p>
          <a:p>
            <a:pPr>
              <a:lnSpc>
                <a:spcPts val="2500"/>
              </a:lnSpc>
            </a:pPr>
            <a:r>
              <a:rPr lang="zh-TW" altLang="en-US" dirty="0"/>
              <a:t> </a:t>
            </a:r>
            <a:r>
              <a:rPr lang="zh-TW" altLang="en-US" dirty="0" smtClean="0"/>
              <a:t>   </a:t>
            </a:r>
            <a:r>
              <a:rPr lang="zh-TW" altLang="zh-TW" dirty="0" smtClean="0"/>
              <a:t>落水</a:t>
            </a:r>
            <a:r>
              <a:rPr lang="zh-TW" altLang="zh-TW" dirty="0"/>
              <a:t>處，調整為頂高</a:t>
            </a:r>
            <a:r>
              <a:rPr lang="en-US" altLang="zh-TW" dirty="0"/>
              <a:t>(</a:t>
            </a:r>
            <a:r>
              <a:rPr lang="zh-TW" altLang="zh-TW" dirty="0"/>
              <a:t>絕對高度</a:t>
            </a:r>
            <a:r>
              <a:rPr lang="en-US" altLang="zh-TW" dirty="0"/>
              <a:t>)</a:t>
            </a:r>
            <a:r>
              <a:rPr lang="zh-TW" altLang="zh-TW" dirty="0"/>
              <a:t>。</a:t>
            </a:r>
          </a:p>
          <a:p>
            <a:pPr>
              <a:lnSpc>
                <a:spcPts val="2500"/>
              </a:lnSpc>
            </a:pPr>
            <a:r>
              <a:rPr lang="en-US" altLang="zh-TW" dirty="0"/>
              <a:t>5.</a:t>
            </a:r>
            <a:r>
              <a:rPr lang="zh-TW" altLang="zh-TW" dirty="0"/>
              <a:t>資材室也應「</a:t>
            </a:r>
            <a:r>
              <a:rPr lang="zh-TW" altLang="zh-TW" b="1" dirty="0"/>
              <a:t>臨路靠邊</a:t>
            </a:r>
            <a:r>
              <a:rPr lang="zh-TW" altLang="zh-TW" dirty="0"/>
              <a:t>」，有利於維持農作面積的完整性。</a:t>
            </a:r>
          </a:p>
          <a:p>
            <a:pPr>
              <a:lnSpc>
                <a:spcPts val="2500"/>
              </a:lnSpc>
            </a:pPr>
            <a:r>
              <a:rPr lang="en-US" altLang="zh-TW" dirty="0"/>
              <a:t>6.</a:t>
            </a:r>
            <a:r>
              <a:rPr lang="zh-TW" altLang="zh-TW" u="sng" dirty="0">
                <a:solidFill>
                  <a:srgbClr val="0000FF"/>
                </a:solidFill>
                <a:effectLst>
                  <a:outerShdw blurRad="38100" dist="38100" dir="2700000" algn="tl">
                    <a:srgbClr val="000000">
                      <a:alpha val="43137"/>
                    </a:srgbClr>
                  </a:outerShdw>
                </a:effectLst>
              </a:rPr>
              <a:t>合理需求下，可申請「</a:t>
            </a:r>
            <a:r>
              <a:rPr lang="zh-TW" altLang="zh-TW" b="1" u="sng" dirty="0">
                <a:solidFill>
                  <a:srgbClr val="0000FF"/>
                </a:solidFill>
                <a:effectLst>
                  <a:outerShdw blurRad="38100" dist="38100" dir="2700000" algn="tl">
                    <a:srgbClr val="000000">
                      <a:alpha val="43137"/>
                    </a:srgbClr>
                  </a:outerShdw>
                </a:effectLst>
              </a:rPr>
              <a:t>衛生設備</a:t>
            </a:r>
            <a:r>
              <a:rPr lang="en-US" altLang="zh-TW" b="1" u="sng" dirty="0">
                <a:solidFill>
                  <a:srgbClr val="0000FF"/>
                </a:solidFill>
                <a:effectLst>
                  <a:outerShdw blurRad="38100" dist="38100" dir="2700000" algn="tl">
                    <a:srgbClr val="000000">
                      <a:alpha val="43137"/>
                    </a:srgbClr>
                  </a:outerShdw>
                </a:effectLst>
              </a:rPr>
              <a:t>(</a:t>
            </a:r>
            <a:r>
              <a:rPr lang="zh-TW" altLang="zh-TW" b="1" u="sng" dirty="0">
                <a:solidFill>
                  <a:srgbClr val="0000FF"/>
                </a:solidFill>
                <a:effectLst>
                  <a:outerShdw blurRad="38100" dist="38100" dir="2700000" algn="tl">
                    <a:srgbClr val="000000">
                      <a:alpha val="43137"/>
                    </a:srgbClr>
                  </a:outerShdw>
                </a:effectLst>
              </a:rPr>
              <a:t>上廁所</a:t>
            </a:r>
            <a:r>
              <a:rPr lang="en-US" altLang="zh-TW" b="1" u="sng" dirty="0">
                <a:solidFill>
                  <a:srgbClr val="0000FF"/>
                </a:solidFill>
                <a:effectLst>
                  <a:outerShdw blurRad="38100" dist="38100" dir="2700000" algn="tl">
                    <a:srgbClr val="000000">
                      <a:alpha val="43137"/>
                    </a:srgbClr>
                  </a:outerShdw>
                </a:effectLst>
              </a:rPr>
              <a:t>)</a:t>
            </a:r>
            <a:r>
              <a:rPr lang="zh-TW" altLang="zh-TW" u="sng" dirty="0">
                <a:solidFill>
                  <a:srgbClr val="0000FF"/>
                </a:solidFill>
                <a:effectLst>
                  <a:outerShdw blurRad="38100" dist="38100" dir="2700000" algn="tl">
                    <a:srgbClr val="000000">
                      <a:alpha val="43137"/>
                    </a:srgbClr>
                  </a:outerShdw>
                </a:effectLst>
              </a:rPr>
              <a:t>」，以及申請「</a:t>
            </a:r>
            <a:r>
              <a:rPr lang="zh-TW" altLang="zh-TW" b="1" u="sng" dirty="0">
                <a:solidFill>
                  <a:srgbClr val="0000FF"/>
                </a:solidFill>
                <a:effectLst>
                  <a:outerShdw blurRad="38100" dist="38100" dir="2700000" algn="tl">
                    <a:srgbClr val="000000">
                      <a:alpha val="43137"/>
                    </a:srgbClr>
                  </a:outerShdw>
                </a:effectLst>
              </a:rPr>
              <a:t>車輛運</a:t>
            </a:r>
            <a:r>
              <a:rPr lang="en-US" altLang="zh-TW" b="1" u="sng" dirty="0">
                <a:solidFill>
                  <a:srgbClr val="0000FF"/>
                </a:solidFill>
                <a:effectLst>
                  <a:outerShdw blurRad="38100" dist="38100" dir="2700000" algn="tl">
                    <a:srgbClr val="000000">
                      <a:alpha val="43137"/>
                    </a:srgbClr>
                  </a:outerShdw>
                </a:effectLst>
              </a:rPr>
              <a:t>(</a:t>
            </a:r>
            <a:r>
              <a:rPr lang="zh-TW" altLang="zh-TW" b="1" u="sng" dirty="0">
                <a:solidFill>
                  <a:srgbClr val="0000FF"/>
                </a:solidFill>
                <a:effectLst>
                  <a:outerShdw blurRad="38100" dist="38100" dir="2700000" algn="tl">
                    <a:srgbClr val="000000">
                      <a:alpha val="43137"/>
                    </a:srgbClr>
                  </a:outerShdw>
                </a:effectLst>
              </a:rPr>
              <a:t>迴</a:t>
            </a:r>
            <a:r>
              <a:rPr lang="en-US" altLang="zh-TW" b="1" u="sng" dirty="0">
                <a:solidFill>
                  <a:srgbClr val="0000FF"/>
                </a:solidFill>
                <a:effectLst>
                  <a:outerShdw blurRad="38100" dist="38100" dir="2700000" algn="tl">
                    <a:srgbClr val="000000">
                      <a:alpha val="43137"/>
                    </a:srgbClr>
                  </a:outerShdw>
                </a:effectLst>
              </a:rPr>
              <a:t>)</a:t>
            </a:r>
            <a:r>
              <a:rPr lang="zh-TW" altLang="zh-TW" b="1" u="sng" dirty="0">
                <a:solidFill>
                  <a:srgbClr val="0000FF"/>
                </a:solidFill>
                <a:effectLst>
                  <a:outerShdw blurRad="38100" dist="38100" dir="2700000" algn="tl">
                    <a:srgbClr val="000000">
                      <a:alpha val="43137"/>
                    </a:srgbClr>
                  </a:outerShdw>
                </a:effectLst>
              </a:rPr>
              <a:t>轉空間</a:t>
            </a:r>
            <a:r>
              <a:rPr lang="zh-TW" altLang="zh-TW" u="sng" dirty="0">
                <a:solidFill>
                  <a:srgbClr val="0000FF"/>
                </a:solidFill>
                <a:effectLst>
                  <a:outerShdw blurRad="38100" dist="38100" dir="2700000" algn="tl">
                    <a:srgbClr val="000000">
                      <a:alpha val="43137"/>
                    </a:srgbClr>
                  </a:outerShdw>
                </a:effectLst>
              </a:rPr>
              <a:t>」</a:t>
            </a:r>
            <a:r>
              <a:rPr lang="zh-TW" altLang="zh-TW" dirty="0"/>
              <a:t>，</a:t>
            </a:r>
            <a:r>
              <a:rPr lang="zh-TW" altLang="zh-TW" dirty="0" smtClean="0"/>
              <a:t>後</a:t>
            </a:r>
            <a:endParaRPr lang="en-US" altLang="zh-TW" dirty="0" smtClean="0"/>
          </a:p>
          <a:p>
            <a:pPr>
              <a:lnSpc>
                <a:spcPts val="2500"/>
              </a:lnSpc>
            </a:pPr>
            <a:r>
              <a:rPr lang="zh-TW" altLang="en-US" dirty="0"/>
              <a:t> </a:t>
            </a:r>
            <a:r>
              <a:rPr lang="zh-TW" altLang="en-US" dirty="0" smtClean="0"/>
              <a:t>  </a:t>
            </a:r>
            <a:r>
              <a:rPr lang="zh-TW" altLang="zh-TW" dirty="0" smtClean="0"/>
              <a:t>者</a:t>
            </a:r>
            <a:r>
              <a:rPr lang="zh-TW" altLang="zh-TW" dirty="0"/>
              <a:t>不佔資材室的建坪，但農作與排水措施不充足，仍會被退回。</a:t>
            </a:r>
          </a:p>
          <a:p>
            <a:pPr>
              <a:lnSpc>
                <a:spcPts val="2500"/>
              </a:lnSpc>
            </a:pPr>
            <a:r>
              <a:rPr lang="en-US" altLang="zh-TW" dirty="0"/>
              <a:t>7.</a:t>
            </a:r>
            <a:r>
              <a:rPr lang="zh-TW" altLang="zh-TW" b="1" dirty="0"/>
              <a:t>貨櫃</a:t>
            </a:r>
            <a:r>
              <a:rPr lang="zh-TW" altLang="zh-TW" dirty="0"/>
              <a:t>、</a:t>
            </a:r>
            <a:r>
              <a:rPr lang="zh-TW" altLang="zh-TW" b="1" dirty="0"/>
              <a:t>組合屋</a:t>
            </a:r>
            <a:r>
              <a:rPr lang="zh-TW" altLang="zh-TW" dirty="0"/>
              <a:t>能不能申請資材室？當然可以，不過資材室外觀與建材雖無統一</a:t>
            </a:r>
            <a:r>
              <a:rPr lang="zh-TW" altLang="zh-TW" dirty="0" smtClean="0"/>
              <a:t>規</a:t>
            </a:r>
            <a:endParaRPr lang="en-US" altLang="zh-TW" dirty="0" smtClean="0"/>
          </a:p>
          <a:p>
            <a:pPr>
              <a:lnSpc>
                <a:spcPts val="2500"/>
              </a:lnSpc>
            </a:pPr>
            <a:r>
              <a:rPr lang="zh-TW" altLang="en-US" dirty="0"/>
              <a:t> </a:t>
            </a:r>
            <a:r>
              <a:rPr lang="zh-TW" altLang="en-US" dirty="0" smtClean="0"/>
              <a:t>   </a:t>
            </a:r>
            <a:r>
              <a:rPr lang="zh-TW" altLang="zh-TW" dirty="0" smtClean="0"/>
              <a:t>定</a:t>
            </a:r>
            <a:r>
              <a:rPr lang="zh-TW" altLang="zh-TW" dirty="0"/>
              <a:t>，但建議仍是</a:t>
            </a:r>
            <a:r>
              <a:rPr lang="zh-TW" altLang="zh-TW" b="1" dirty="0"/>
              <a:t>簡樸務實</a:t>
            </a:r>
            <a:r>
              <a:rPr lang="zh-TW" altLang="zh-TW" dirty="0"/>
              <a:t>即可，勿標新立異。</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8" y="5409799"/>
            <a:ext cx="1227134" cy="14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1446532" y="5595290"/>
            <a:ext cx="6684843" cy="1138773"/>
          </a:xfrm>
          <a:prstGeom prst="rect">
            <a:avLst/>
          </a:prstGeom>
          <a:noFill/>
        </p:spPr>
        <p:txBody>
          <a:bodyPr wrap="none" rtlCol="0">
            <a:spAutoFit/>
          </a:bodyPr>
          <a:lstStyle/>
          <a:p>
            <a:r>
              <a:rPr lang="zh-TW" altLang="en-US"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資材</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室 您</a:t>
            </a:r>
            <a:r>
              <a:rPr lang="zh-TW" altLang="en-US"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都給一分地</a:t>
            </a:r>
            <a:r>
              <a:rPr lang="en-US" altLang="zh-TW"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a:t>
            </a:r>
            <a:r>
              <a:rPr lang="zh-TW" altLang="en-US"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平方公尺</a:t>
            </a:r>
            <a:endParaRPr lang="en-US" altLang="zh-TW"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不論任何理由</a:t>
            </a:r>
            <a:r>
              <a:rPr lang="zh-TW" altLang="en-US"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r>
              <a:rPr lang="en-US" altLang="zh-TW"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請舉手</a:t>
            </a:r>
            <a:r>
              <a:rPr lang="en-US" altLang="zh-TW"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a:t>
            </a:r>
            <a:r>
              <a:rPr lang="en-US" altLang="zh-TW"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45828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27</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95" y="836712"/>
            <a:ext cx="8166490" cy="5353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1342415" y="6312177"/>
            <a:ext cx="5727850" cy="461665"/>
          </a:xfrm>
          <a:prstGeom prst="rect">
            <a:avLst/>
          </a:prstGeom>
          <a:noFill/>
        </p:spPr>
        <p:txBody>
          <a:bodyPr wrap="none" rtlCol="0">
            <a:spAutoFit/>
          </a:bodyPr>
          <a:lstStyle/>
          <a:p>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網路</a:t>
            </a:r>
            <a:r>
              <a:rPr lang="zh-TW" altLang="en-US"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en-US" altLang="zh-TW"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台北的資材室</a:t>
            </a:r>
            <a:r>
              <a:rPr lang="en-US" altLang="zh-TW"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果然就是不一樣</a:t>
            </a:r>
            <a:endPar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35411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28</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6146" name="Picture 2" descr="189637590_1494072310934953_4928823364001882666_n.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18" y="752814"/>
            <a:ext cx="3954842" cy="262661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752814"/>
            <a:ext cx="3976647" cy="262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18" y="4176888"/>
            <a:ext cx="3954842" cy="248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257118" y="3501008"/>
            <a:ext cx="7959230" cy="461665"/>
          </a:xfrm>
          <a:prstGeom prst="rect">
            <a:avLst/>
          </a:prstGeom>
          <a:noFill/>
        </p:spPr>
        <p:txBody>
          <a:bodyPr wrap="none" rtlCol="0">
            <a:spAutoFit/>
          </a:bodyPr>
          <a:lstStyle/>
          <a:p>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上面是鄉下的</a:t>
            </a:r>
            <a:r>
              <a:rPr lang="zh-TW" altLang="en-US"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資材室</a:t>
            </a:r>
            <a:r>
              <a:rPr lang="en-US" altLang="zh-TW"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下面是鄉下的農舍</a:t>
            </a:r>
            <a:r>
              <a:rPr lang="en-US" altLang="zh-TW"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4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別傻傻都分不清</a:t>
            </a:r>
            <a:endPar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4169070"/>
            <a:ext cx="3952921" cy="249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847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29</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35130" y="836712"/>
            <a:ext cx="8529724" cy="2862322"/>
          </a:xfrm>
          <a:prstGeom prst="rect">
            <a:avLst/>
          </a:prstGeom>
        </p:spPr>
        <p:txBody>
          <a:bodyPr wrap="square">
            <a:spAutoFit/>
          </a:bodyPr>
          <a:lstStyle/>
          <a:p>
            <a:pPr>
              <a:lnSpc>
                <a:spcPts val="2700"/>
              </a:lnSpc>
            </a:pP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資材室不會過的情況：</a:t>
            </a:r>
          </a:p>
          <a:p>
            <a:pPr>
              <a:lnSpc>
                <a:spcPts val="2700"/>
              </a:lnSpc>
            </a:pPr>
            <a:r>
              <a:rPr lang="en-US" altLang="zh-TW" sz="2000" dirty="0" smtClean="0">
                <a:latin typeface="微軟正黑體" panose="020B0604030504040204" pitchFamily="34" charset="-120"/>
                <a:ea typeface="微軟正黑體" panose="020B0604030504040204" pitchFamily="34" charset="-120"/>
              </a:rPr>
              <a:t>1. </a:t>
            </a:r>
            <a:r>
              <a:rPr lang="zh-TW" altLang="en-US" sz="2000" dirty="0" smtClean="0">
                <a:latin typeface="微軟正黑體" panose="020B0604030504040204" pitchFamily="34" charset="-120"/>
                <a:ea typeface="微軟正黑體" panose="020B0604030504040204" pitchFamily="34" charset="-120"/>
              </a:rPr>
              <a:t>申請</a:t>
            </a:r>
            <a:r>
              <a:rPr lang="zh-TW" altLang="en-US" sz="2000" dirty="0">
                <a:latin typeface="微軟正黑體" panose="020B0604030504040204" pitchFamily="34" charset="-120"/>
                <a:ea typeface="微軟正黑體" panose="020B0604030504040204" pitchFamily="34" charset="-120"/>
              </a:rPr>
              <a:t>有應補正事項，逾期仍不補正 </a:t>
            </a:r>
            <a:r>
              <a:rPr lang="en-US" altLang="zh-TW" sz="2000" dirty="0">
                <a:latin typeface="微軟正黑體" panose="020B0604030504040204" pitchFamily="34" charset="-120"/>
                <a:ea typeface="微軟正黑體" panose="020B0604030504040204" pitchFamily="34" charset="-120"/>
              </a:rPr>
              <a:t>(</a:t>
            </a:r>
            <a:r>
              <a:rPr lang="zh-TW" altLang="en-US" sz="2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現場有違規設施、農作內容不足、</a:t>
            </a:r>
            <a:r>
              <a:rPr lang="zh-TW" altLang="en-US" sz="2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書</a:t>
            </a:r>
            <a:endParaRPr lang="en-US" altLang="zh-TW" sz="2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2700"/>
              </a:lnSpc>
            </a:pPr>
            <a:r>
              <a:rPr lang="zh-TW" altLang="en-US" sz="2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面</a:t>
            </a:r>
            <a:r>
              <a:rPr lang="zh-TW" altLang="en-US" sz="2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資料不足</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a:t>
            </a:r>
          </a:p>
          <a:p>
            <a:pPr>
              <a:lnSpc>
                <a:spcPts val="2700"/>
              </a:lnSpc>
            </a:pPr>
            <a:r>
              <a:rPr lang="en-US" altLang="zh-TW" sz="2000" dirty="0" smtClean="0">
                <a:latin typeface="微軟正黑體" panose="020B0604030504040204" pitchFamily="34" charset="-120"/>
                <a:ea typeface="微軟正黑體" panose="020B0604030504040204" pitchFamily="34" charset="-120"/>
              </a:rPr>
              <a:t>2</a:t>
            </a: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經營計畫內容明顯不合理 </a:t>
            </a:r>
            <a:r>
              <a:rPr lang="en-US" altLang="zh-TW" sz="2000" dirty="0">
                <a:latin typeface="微軟正黑體" panose="020B0604030504040204" pitchFamily="34" charset="-120"/>
                <a:ea typeface="微軟正黑體" panose="020B0604030504040204" pitchFamily="34" charset="-120"/>
              </a:rPr>
              <a:t>(</a:t>
            </a:r>
            <a:r>
              <a:rPr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農作經營不合理、設施規劃不合理、現況與</a:t>
            </a:r>
            <a:r>
              <a:rPr lang="zh-TW" altLang="en-US" sz="20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書      </a:t>
            </a:r>
            <a:endParaRPr lang="en-US" altLang="zh-TW" sz="20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2700"/>
              </a:lnSpc>
            </a:pPr>
            <a:r>
              <a:rPr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0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面</a:t>
            </a:r>
            <a:r>
              <a:rPr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不符</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a:t>
            </a:r>
          </a:p>
          <a:p>
            <a:pPr>
              <a:lnSpc>
                <a:spcPts val="2700"/>
              </a:lnSpc>
            </a:pPr>
            <a:r>
              <a:rPr lang="en-US" altLang="zh-TW" sz="2000" dirty="0">
                <a:latin typeface="微軟正黑體" panose="020B0604030504040204" pitchFamily="34" charset="-120"/>
                <a:ea typeface="微軟正黑體" panose="020B0604030504040204" pitchFamily="34" charset="-120"/>
              </a:rPr>
              <a:t>3. </a:t>
            </a:r>
            <a:r>
              <a:rPr lang="zh-TW" altLang="en-US" sz="2000" dirty="0">
                <a:latin typeface="微軟正黑體" panose="020B0604030504040204" pitchFamily="34" charset="-120"/>
                <a:ea typeface="微軟正黑體" panose="020B0604030504040204" pitchFamily="34" charset="-120"/>
              </a:rPr>
              <a:t>申請的土地類別、面積、設施規格與用途</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等，未符合土地使用管制規則。</a:t>
            </a:r>
          </a:p>
          <a:p>
            <a:pPr>
              <a:lnSpc>
                <a:spcPts val="2700"/>
              </a:lnSpc>
            </a:pPr>
            <a:r>
              <a:rPr lang="en-US" altLang="zh-TW" sz="2000" dirty="0">
                <a:latin typeface="微軟正黑體" panose="020B0604030504040204" pitchFamily="34" charset="-120"/>
                <a:ea typeface="微軟正黑體" panose="020B0604030504040204" pitchFamily="34" charset="-120"/>
              </a:rPr>
              <a:t>4. </a:t>
            </a:r>
            <a:r>
              <a:rPr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申請後會妨礙道路通行，或農田灌溉與排水</a:t>
            </a:r>
            <a:r>
              <a:rPr lang="zh-TW" altLang="en-US" sz="2000" dirty="0">
                <a:latin typeface="微軟正黑體" panose="020B0604030504040204" pitchFamily="34" charset="-120"/>
                <a:ea typeface="微軟正黑體" panose="020B0604030504040204" pitchFamily="34" charset="-120"/>
              </a:rPr>
              <a:t>。</a:t>
            </a:r>
          </a:p>
          <a:p>
            <a:pPr>
              <a:lnSpc>
                <a:spcPts val="2700"/>
              </a:lnSpc>
            </a:pPr>
            <a:r>
              <a:rPr lang="en-US" altLang="zh-TW" sz="2000" dirty="0">
                <a:latin typeface="微軟正黑體" panose="020B0604030504040204" pitchFamily="34" charset="-120"/>
                <a:ea typeface="微軟正黑體" panose="020B0604030504040204" pitchFamily="34" charset="-120"/>
              </a:rPr>
              <a:t>5. </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農地上已經存在農舍</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因農舍本應包含放置資材與農事管理之用途</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a:t>
            </a:r>
          </a:p>
        </p:txBody>
      </p:sp>
      <p:pic>
        <p:nvPicPr>
          <p:cNvPr id="21506" name="Picture 2" descr="未提供相片說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34" y="3933056"/>
            <a:ext cx="3844326" cy="267077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s3-us-west-2.amazonaws.com/ibigfun/house/img/0933103866/1202110191806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933055"/>
            <a:ext cx="3960440" cy="267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99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318000"/>
            <a:ext cx="287972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18000"/>
            <a:ext cx="2916238"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https://agrigardencomtw.files.wordpress.com/2020/11/e8beb2e4bd9c33e8ab8be8beb2e8888d.jpg?w=2000&amp;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763" y="4275138"/>
            <a:ext cx="25860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4"/>
          <p:cNvGrpSpPr>
            <a:grpSpLocks/>
          </p:cNvGrpSpPr>
          <p:nvPr/>
        </p:nvGrpSpPr>
        <p:grpSpPr bwMode="auto">
          <a:xfrm>
            <a:off x="323850" y="2852936"/>
            <a:ext cx="8418264" cy="1200441"/>
            <a:chOff x="816" y="1152"/>
            <a:chExt cx="4176" cy="1066"/>
          </a:xfrm>
        </p:grpSpPr>
        <p:sp>
          <p:nvSpPr>
            <p:cNvPr id="18" name="AutoShape 8"/>
            <p:cNvSpPr>
              <a:spLocks noChangeArrowheads="1"/>
            </p:cNvSpPr>
            <p:nvPr/>
          </p:nvSpPr>
          <p:spPr bwMode="gray">
            <a:xfrm>
              <a:off x="1985" y="1545"/>
              <a:ext cx="252" cy="283"/>
            </a:xfrm>
            <a:prstGeom prst="chevron">
              <a:avLst>
                <a:gd name="adj" fmla="val 52514"/>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19" name="AutoShape 9"/>
            <p:cNvSpPr>
              <a:spLocks noChangeArrowheads="1"/>
            </p:cNvSpPr>
            <p:nvPr/>
          </p:nvSpPr>
          <p:spPr bwMode="gray">
            <a:xfrm>
              <a:off x="3536" y="1545"/>
              <a:ext cx="251" cy="283"/>
            </a:xfrm>
            <a:prstGeom prst="chevron">
              <a:avLst>
                <a:gd name="adj" fmla="val 52514"/>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20" name="Oval 10"/>
            <p:cNvSpPr>
              <a:spLocks noChangeArrowheads="1"/>
            </p:cNvSpPr>
            <p:nvPr/>
          </p:nvSpPr>
          <p:spPr bwMode="gray">
            <a:xfrm>
              <a:off x="3919" y="1155"/>
              <a:ext cx="1073" cy="10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1" name="Oval 11"/>
            <p:cNvSpPr>
              <a:spLocks noChangeArrowheads="1"/>
            </p:cNvSpPr>
            <p:nvPr/>
          </p:nvSpPr>
          <p:spPr bwMode="gray">
            <a:xfrm>
              <a:off x="3919" y="1155"/>
              <a:ext cx="1073" cy="1063"/>
            </a:xfrm>
            <a:prstGeom prst="ellipse">
              <a:avLst/>
            </a:prstGeom>
            <a:gradFill rotWithShape="1">
              <a:gsLst>
                <a:gs pos="0">
                  <a:schemeClr val="hlink">
                    <a:alpha val="32001"/>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2" name="Oval 12"/>
            <p:cNvSpPr>
              <a:spLocks noChangeArrowheads="1"/>
            </p:cNvSpPr>
            <p:nvPr/>
          </p:nvSpPr>
          <p:spPr bwMode="gray">
            <a:xfrm>
              <a:off x="3989" y="1225"/>
              <a:ext cx="933" cy="92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3" name="Oval 13"/>
            <p:cNvSpPr>
              <a:spLocks noChangeArrowheads="1"/>
            </p:cNvSpPr>
            <p:nvPr/>
          </p:nvSpPr>
          <p:spPr bwMode="gray">
            <a:xfrm>
              <a:off x="4005" y="1230"/>
              <a:ext cx="933" cy="92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4" name="Oval 14"/>
            <p:cNvSpPr>
              <a:spLocks noChangeArrowheads="1"/>
            </p:cNvSpPr>
            <p:nvPr/>
          </p:nvSpPr>
          <p:spPr bwMode="gray">
            <a:xfrm>
              <a:off x="4039" y="1270"/>
              <a:ext cx="841"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25" name="Oval 15"/>
            <p:cNvSpPr>
              <a:spLocks noChangeArrowheads="1"/>
            </p:cNvSpPr>
            <p:nvPr/>
          </p:nvSpPr>
          <p:spPr bwMode="gray">
            <a:xfrm>
              <a:off x="816" y="1152"/>
              <a:ext cx="1073" cy="106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6" name="Oval 16"/>
            <p:cNvSpPr>
              <a:spLocks noChangeArrowheads="1"/>
            </p:cNvSpPr>
            <p:nvPr/>
          </p:nvSpPr>
          <p:spPr bwMode="gray">
            <a:xfrm>
              <a:off x="816" y="1152"/>
              <a:ext cx="1073" cy="1063"/>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7" name="Oval 17"/>
            <p:cNvSpPr>
              <a:spLocks noChangeArrowheads="1"/>
            </p:cNvSpPr>
            <p:nvPr/>
          </p:nvSpPr>
          <p:spPr bwMode="gray">
            <a:xfrm>
              <a:off x="886" y="1221"/>
              <a:ext cx="933" cy="92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8" name="Oval 18"/>
            <p:cNvSpPr>
              <a:spLocks noChangeArrowheads="1"/>
            </p:cNvSpPr>
            <p:nvPr/>
          </p:nvSpPr>
          <p:spPr bwMode="gray">
            <a:xfrm>
              <a:off x="887" y="1223"/>
              <a:ext cx="933" cy="924"/>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29" name="Oval 19"/>
            <p:cNvSpPr>
              <a:spLocks noChangeArrowheads="1"/>
            </p:cNvSpPr>
            <p:nvPr/>
          </p:nvSpPr>
          <p:spPr bwMode="gray">
            <a:xfrm>
              <a:off x="933" y="1268"/>
              <a:ext cx="840"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grpSp>
          <p:nvGrpSpPr>
            <p:cNvPr id="30" name="Group 20"/>
            <p:cNvGrpSpPr>
              <a:grpSpLocks/>
            </p:cNvGrpSpPr>
            <p:nvPr/>
          </p:nvGrpSpPr>
          <p:grpSpPr bwMode="auto">
            <a:xfrm>
              <a:off x="946" y="1280"/>
              <a:ext cx="813" cy="805"/>
              <a:chOff x="4166" y="1706"/>
              <a:chExt cx="1252" cy="1252"/>
            </a:xfrm>
          </p:grpSpPr>
          <p:sp>
            <p:nvSpPr>
              <p:cNvPr id="49" name="Oval 21"/>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50" name="Oval 22"/>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51" name="Oval 23"/>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52" name="Oval 24"/>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grpSp>
        <p:sp>
          <p:nvSpPr>
            <p:cNvPr id="31" name="Oval 25"/>
            <p:cNvSpPr>
              <a:spLocks noChangeArrowheads="1"/>
            </p:cNvSpPr>
            <p:nvPr/>
          </p:nvSpPr>
          <p:spPr bwMode="gray">
            <a:xfrm>
              <a:off x="2368" y="1155"/>
              <a:ext cx="1073" cy="106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32" name="Oval 26"/>
            <p:cNvSpPr>
              <a:spLocks noChangeArrowheads="1"/>
            </p:cNvSpPr>
            <p:nvPr/>
          </p:nvSpPr>
          <p:spPr bwMode="gray">
            <a:xfrm>
              <a:off x="2368" y="1155"/>
              <a:ext cx="1073" cy="1063"/>
            </a:xfrm>
            <a:prstGeom prst="ellipse">
              <a:avLst/>
            </a:prstGeom>
            <a:gradFill rotWithShape="1">
              <a:gsLst>
                <a:gs pos="0">
                  <a:schemeClr val="accent1">
                    <a:alpha val="32001"/>
                  </a:schemeClr>
                </a:gs>
                <a:gs pos="100000">
                  <a:schemeClr val="accent1">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33" name="Oval 27"/>
            <p:cNvSpPr>
              <a:spLocks noChangeArrowheads="1"/>
            </p:cNvSpPr>
            <p:nvPr/>
          </p:nvSpPr>
          <p:spPr bwMode="gray">
            <a:xfrm>
              <a:off x="2438" y="1225"/>
              <a:ext cx="933" cy="92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34" name="Oval 28"/>
            <p:cNvSpPr>
              <a:spLocks noChangeArrowheads="1"/>
            </p:cNvSpPr>
            <p:nvPr/>
          </p:nvSpPr>
          <p:spPr bwMode="gray">
            <a:xfrm>
              <a:off x="2439" y="1226"/>
              <a:ext cx="933" cy="924"/>
            </a:xfrm>
            <a:prstGeom prst="ellipse">
              <a:avLst/>
            </a:prstGeom>
            <a:gradFill rotWithShape="1">
              <a:gsLst>
                <a:gs pos="0">
                  <a:schemeClr val="accent1">
                    <a:gamma/>
                    <a:shade val="63529"/>
                    <a:invGamma/>
                  </a:schemeClr>
                </a:gs>
                <a:gs pos="100000">
                  <a:schemeClr val="accent1">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defRPr/>
              </a:pPr>
              <a:endParaRPr lang="zh-TW" altLang="en-US" smtClean="0">
                <a:ea typeface="新細明體" charset="-120"/>
              </a:endParaRPr>
            </a:p>
          </p:txBody>
        </p:sp>
        <p:sp>
          <p:nvSpPr>
            <p:cNvPr id="35" name="Oval 29"/>
            <p:cNvSpPr>
              <a:spLocks noChangeArrowheads="1"/>
            </p:cNvSpPr>
            <p:nvPr/>
          </p:nvSpPr>
          <p:spPr bwMode="gray">
            <a:xfrm>
              <a:off x="2484" y="1270"/>
              <a:ext cx="840"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grpSp>
          <p:nvGrpSpPr>
            <p:cNvPr id="36" name="Group 30"/>
            <p:cNvGrpSpPr>
              <a:grpSpLocks/>
            </p:cNvGrpSpPr>
            <p:nvPr/>
          </p:nvGrpSpPr>
          <p:grpSpPr bwMode="auto">
            <a:xfrm>
              <a:off x="2498" y="1280"/>
              <a:ext cx="813" cy="805"/>
              <a:chOff x="4166" y="1706"/>
              <a:chExt cx="1252" cy="1252"/>
            </a:xfrm>
          </p:grpSpPr>
          <p:sp>
            <p:nvSpPr>
              <p:cNvPr id="45" name="Oval 31"/>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46" name="Oval 32"/>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47" name="Oval 33"/>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48" name="Oval 34"/>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grpSp>
        <p:grpSp>
          <p:nvGrpSpPr>
            <p:cNvPr id="37" name="Group 35"/>
            <p:cNvGrpSpPr>
              <a:grpSpLocks/>
            </p:cNvGrpSpPr>
            <p:nvPr/>
          </p:nvGrpSpPr>
          <p:grpSpPr bwMode="auto">
            <a:xfrm>
              <a:off x="4054" y="1280"/>
              <a:ext cx="814" cy="805"/>
              <a:chOff x="4166" y="1706"/>
              <a:chExt cx="1252" cy="1252"/>
            </a:xfrm>
          </p:grpSpPr>
          <p:sp>
            <p:nvSpPr>
              <p:cNvPr id="41" name="Oval 36"/>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42" name="Oval 37"/>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43" name="Oval 38"/>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sp>
            <p:nvSpPr>
              <p:cNvPr id="44" name="Oval 39"/>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ClrTx/>
                  <a:buFontTx/>
                  <a:buNone/>
                </a:pPr>
                <a:endParaRPr lang="zh-TW" altLang="en-US" sz="1800" b="0">
                  <a:solidFill>
                    <a:schemeClr val="tx1"/>
                  </a:solidFill>
                  <a:latin typeface="Arial" charset="0"/>
                  <a:ea typeface="新細明體" charset="-120"/>
                </a:endParaRPr>
              </a:p>
            </p:txBody>
          </p:sp>
        </p:grpSp>
        <p:sp>
          <p:nvSpPr>
            <p:cNvPr id="38" name="Text Box 40"/>
            <p:cNvSpPr txBox="1">
              <a:spLocks noChangeArrowheads="1"/>
            </p:cNvSpPr>
            <p:nvPr/>
          </p:nvSpPr>
          <p:spPr bwMode="gray">
            <a:xfrm>
              <a:off x="1002" y="1482"/>
              <a:ext cx="702"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zh-TW" altLang="en-US" sz="24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農用證明</a:t>
              </a:r>
              <a:endParaRPr lang="en-US" altLang="zh-TW" sz="24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9" name="Text Box 41"/>
            <p:cNvSpPr txBox="1">
              <a:spLocks noChangeArrowheads="1"/>
            </p:cNvSpPr>
            <p:nvPr/>
          </p:nvSpPr>
          <p:spPr bwMode="gray">
            <a:xfrm>
              <a:off x="2543" y="1498"/>
              <a:ext cx="702"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zh-TW" altLang="en-US" sz="24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容許使用</a:t>
              </a:r>
              <a:endParaRPr lang="en-US" altLang="zh-TW" sz="24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0" name="Text Box 42"/>
            <p:cNvSpPr txBox="1">
              <a:spLocks noChangeArrowheads="1"/>
            </p:cNvSpPr>
            <p:nvPr/>
          </p:nvSpPr>
          <p:spPr bwMode="gray">
            <a:xfrm>
              <a:off x="4118" y="1498"/>
              <a:ext cx="702"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chemeClr val="hlink"/>
                </a:buClr>
                <a:buFont typeface="Wingdings" pitchFamily="2" charset="2"/>
                <a:buChar char="v"/>
                <a:defRPr sz="2800" b="1">
                  <a:solidFill>
                    <a:schemeClr val="tx2"/>
                  </a:solidFill>
                  <a:latin typeface="Verdana" pitchFamily="34" charset="0"/>
                </a:defRPr>
              </a:lvl1pPr>
              <a:lvl2pPr marL="742950" indent="-285750" algn="l" eaLnBrk="0" hangingPunct="0">
                <a:spcBef>
                  <a:spcPct val="20000"/>
                </a:spcBef>
                <a:buClr>
                  <a:schemeClr val="accent1"/>
                </a:buClr>
                <a:buFont typeface="Wingdings" pitchFamily="2" charset="2"/>
                <a:buChar char="§"/>
                <a:defRPr sz="2800">
                  <a:solidFill>
                    <a:schemeClr val="tx1"/>
                  </a:solidFill>
                  <a:latin typeface="Arial" charset="0"/>
                </a:defRPr>
              </a:lvl2pPr>
              <a:lvl3pPr marL="1143000" indent="-228600" algn="l" eaLnBrk="0" hangingPunct="0">
                <a:spcBef>
                  <a:spcPct val="20000"/>
                </a:spcBef>
                <a:buClr>
                  <a:schemeClr val="tx1"/>
                </a:buClr>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FontTx/>
                <a:buNone/>
              </a:pPr>
              <a:r>
                <a:rPr lang="zh-TW" altLang="en-US" sz="24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申請農舍</a:t>
              </a:r>
              <a:endParaRPr lang="en-US" altLang="zh-TW" sz="24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53" name="文字方塊 52"/>
          <p:cNvSpPr txBox="1"/>
          <p:nvPr/>
        </p:nvSpPr>
        <p:spPr>
          <a:xfrm>
            <a:off x="489206" y="954214"/>
            <a:ext cx="2016899"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農業使用</a:t>
            </a:r>
            <a:r>
              <a:rPr lang="en-US" altLang="zh-TW" sz="32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4" name="矩形 53"/>
          <p:cNvSpPr/>
          <p:nvPr/>
        </p:nvSpPr>
        <p:spPr>
          <a:xfrm>
            <a:off x="507945" y="1554142"/>
            <a:ext cx="8234169" cy="1200329"/>
          </a:xfrm>
          <a:prstGeom prst="rect">
            <a:avLst/>
          </a:prstGeom>
        </p:spPr>
        <p:txBody>
          <a:bodyPr wrap="square">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農地農用</a:t>
            </a:r>
            <a:r>
              <a:rPr lang="zh-TW" altLang="en-US" sz="2400" b="1" dirty="0">
                <a:latin typeface="微軟正黑體" panose="020B0604030504040204" pitchFamily="34" charset="-120"/>
                <a:ea typeface="微軟正黑體" panose="020B0604030504040204" pitchFamily="34" charset="-120"/>
              </a:rPr>
              <a:t>是指「</a:t>
            </a:r>
            <a:r>
              <a:rPr lang="zh-TW" altLang="en-US" sz="2400" b="1" u="sng" dirty="0">
                <a:solidFill>
                  <a:srgbClr val="FF0000"/>
                </a:solidFill>
                <a:latin typeface="微軟正黑體" panose="020B0604030504040204" pitchFamily="34" charset="-120"/>
                <a:ea typeface="微軟正黑體" panose="020B0604030504040204" pitchFamily="34" charset="-120"/>
              </a:rPr>
              <a:t>看得出農業產值與用途的農作物</a:t>
            </a:r>
            <a:r>
              <a:rPr lang="zh-TW" altLang="en-US" sz="2400" b="1" dirty="0">
                <a:latin typeface="微軟正黑體" panose="020B0604030504040204" pitchFamily="34" charset="-120"/>
                <a:ea typeface="微軟正黑體" panose="020B0604030504040204" pitchFamily="34" charset="-120"/>
              </a:rPr>
              <a:t>」，並不是在農地上鋪滿漂亮草皮、園藝造景、烤肉露營、休閒渡假的</a:t>
            </a:r>
            <a:r>
              <a:rPr lang="zh-TW" altLang="en-US" sz="2400" b="1" dirty="0" smtClean="0">
                <a:latin typeface="微軟正黑體" panose="020B0604030504040204" pitchFamily="34" charset="-120"/>
                <a:ea typeface="微軟正黑體" panose="020B0604030504040204" pitchFamily="34" charset="-120"/>
              </a:rPr>
              <a:t>用途。</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41996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30</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57118" y="729376"/>
            <a:ext cx="8529724" cy="5232202"/>
          </a:xfrm>
          <a:prstGeom prst="rect">
            <a:avLst/>
          </a:prstGeom>
        </p:spPr>
        <p:txBody>
          <a:bodyPr wrap="square">
            <a:spAutoFit/>
          </a:bodyPr>
          <a:lstStyle/>
          <a:p>
            <a:pPr>
              <a:spcAft>
                <a:spcPts val="0"/>
              </a:spcAft>
            </a:pPr>
            <a:r>
              <a:rPr lang="zh-TW" altLang="en-US" sz="2800"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a:t>
            </a:r>
            <a:r>
              <a:rPr lang="zh-TW" altLang="zh-TW" sz="2800"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常見</a:t>
            </a:r>
            <a:r>
              <a:rPr lang="zh-TW" altLang="zh-TW" sz="2800"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農業設施：</a:t>
            </a:r>
          </a:p>
          <a:p>
            <a:pPr>
              <a:spcAft>
                <a:spcPts val="0"/>
              </a:spcAft>
            </a:pPr>
            <a:endParaRPr lang="en-US" altLang="zh-TW" sz="800" b="1" kern="100" dirty="0" smtClean="0">
              <a:cs typeface="Times New Roman"/>
            </a:endParaRPr>
          </a:p>
          <a:p>
            <a:pPr>
              <a:spcAft>
                <a:spcPts val="0"/>
              </a:spcAft>
            </a:pPr>
            <a:r>
              <a:rPr lang="zh-TW" altLang="zh-TW" sz="2000"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溫室</a:t>
            </a:r>
            <a:r>
              <a:rPr lang="zh-TW" altLang="zh-TW" sz="2000"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a:t>
            </a:r>
            <a:r>
              <a:rPr lang="en-US" altLang="zh-TW" kern="100" dirty="0">
                <a:cs typeface="Times New Roman"/>
              </a:rPr>
              <a:t/>
            </a:r>
            <a:br>
              <a:rPr lang="en-US" altLang="zh-TW" kern="100" dirty="0">
                <a:cs typeface="Times New Roman"/>
              </a:rPr>
            </a:br>
            <a:r>
              <a:rPr lang="zh-TW" altLang="zh-TW" kern="100" dirty="0">
                <a:cs typeface="Times New Roman"/>
              </a:rPr>
              <a:t>可配置溫度控制與換氣裝置，應配置溫濕環境控制、人工光源、植床或栽培床、養液或栽培介 質調配等相關設備；本設施應配置植物栽培區，並得配置溫濕度控制設施區、生產作業區、農業資材區、集貨運銷處理區、管理區等附屬設施所需空間；植物栽培區樓地板面積應達總樓地板面積</a:t>
            </a:r>
            <a:r>
              <a:rPr lang="en-US" altLang="zh-TW" kern="100" dirty="0">
                <a:cs typeface="Times New Roman"/>
              </a:rPr>
              <a:t>50%</a:t>
            </a:r>
            <a:r>
              <a:rPr lang="zh-TW" altLang="zh-TW" kern="100" dirty="0">
                <a:cs typeface="Times New Roman"/>
              </a:rPr>
              <a:t>以上；若附屬設置綠能設施，不得超過屋頂面積百分之四十。</a:t>
            </a:r>
          </a:p>
          <a:p>
            <a:pPr>
              <a:spcAft>
                <a:spcPts val="0"/>
              </a:spcAft>
            </a:pPr>
            <a:endParaRPr lang="en-US" altLang="zh-TW" sz="800" b="1" kern="100" dirty="0" smtClean="0">
              <a:cs typeface="Times New Roman"/>
            </a:endParaRPr>
          </a:p>
          <a:p>
            <a:pPr>
              <a:spcAft>
                <a:spcPts val="0"/>
              </a:spcAft>
            </a:pPr>
            <a:r>
              <a:rPr lang="zh-TW" altLang="zh-TW" sz="2000"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網</a:t>
            </a:r>
            <a:r>
              <a:rPr lang="zh-TW" altLang="zh-TW" sz="2000"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室：</a:t>
            </a:r>
            <a:r>
              <a:rPr lang="en-US" altLang="zh-TW" kern="100" dirty="0">
                <a:cs typeface="Times New Roman"/>
              </a:rPr>
              <a:t/>
            </a:r>
            <a:br>
              <a:rPr lang="en-US" altLang="zh-TW" kern="100" dirty="0">
                <a:cs typeface="Times New Roman"/>
              </a:rPr>
            </a:br>
            <a:r>
              <a:rPr lang="zh-TW" altLang="zh-TW" b="1" kern="100" dirty="0">
                <a:cs typeface="Times New Roman"/>
              </a:rPr>
              <a:t>有固定基礎</a:t>
            </a:r>
            <a:r>
              <a:rPr lang="zh-TW" altLang="zh-TW" kern="100" dirty="0">
                <a:cs typeface="Times New Roman"/>
              </a:rPr>
              <a:t>之網室以</a:t>
            </a:r>
            <a:r>
              <a:rPr lang="zh-TW" altLang="zh-TW" b="1" kern="100" dirty="0">
                <a:cs typeface="Times New Roman"/>
              </a:rPr>
              <a:t>一層樓</a:t>
            </a:r>
            <a:r>
              <a:rPr lang="zh-TW" altLang="zh-TW" kern="100" dirty="0">
                <a:cs typeface="Times New Roman"/>
              </a:rPr>
              <a:t>為限，並應以可透光之塑膠布或遮陰網搭建。本細目設施不能做綠能設施</a:t>
            </a:r>
            <a:r>
              <a:rPr lang="en-US" altLang="zh-TW" kern="100" dirty="0">
                <a:cs typeface="Times New Roman"/>
              </a:rPr>
              <a:t>(</a:t>
            </a:r>
            <a:r>
              <a:rPr lang="zh-TW" altLang="zh-TW" kern="100" dirty="0">
                <a:cs typeface="Times New Roman"/>
              </a:rPr>
              <a:t>太陽能板</a:t>
            </a:r>
            <a:r>
              <a:rPr lang="en-US" altLang="zh-TW" kern="100" dirty="0">
                <a:cs typeface="Times New Roman"/>
              </a:rPr>
              <a:t>)</a:t>
            </a:r>
            <a:r>
              <a:rPr lang="zh-TW" altLang="zh-TW" kern="100" dirty="0">
                <a:cs typeface="Times New Roman"/>
              </a:rPr>
              <a:t>。</a:t>
            </a:r>
          </a:p>
          <a:p>
            <a:pPr>
              <a:spcAft>
                <a:spcPts val="0"/>
              </a:spcAft>
            </a:pPr>
            <a:endParaRPr lang="en-US" altLang="zh-TW" sz="800" b="1" kern="100" dirty="0" smtClean="0">
              <a:cs typeface="Times New Roman"/>
            </a:endParaRPr>
          </a:p>
          <a:p>
            <a:pPr>
              <a:spcAft>
                <a:spcPts val="0"/>
              </a:spcAft>
            </a:pPr>
            <a:r>
              <a:rPr lang="zh-TW" altLang="zh-TW"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育苗</a:t>
            </a:r>
            <a:r>
              <a:rPr lang="zh-TW"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作業室：</a:t>
            </a:r>
            <a:r>
              <a:rPr lang="en-US" altLang="zh-TW"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
            </a:r>
            <a:br>
              <a:rPr lang="en-US" altLang="zh-TW"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br>
            <a:r>
              <a:rPr lang="zh-TW" altLang="zh-TW" kern="100" dirty="0">
                <a:cs typeface="Times New Roman"/>
              </a:rPr>
              <a:t>經營種類含種子、苗木或水稻秧苗繁殖等，得配置管理區、作業場所、土方堆置區、稻種冷藏區及器材儲放區等，樓地板最大興建面積以</a:t>
            </a:r>
            <a:r>
              <a:rPr lang="en-US" altLang="zh-TW" b="1" kern="100" dirty="0">
                <a:cs typeface="Times New Roman"/>
              </a:rPr>
              <a:t>2500</a:t>
            </a:r>
            <a:r>
              <a:rPr lang="zh-TW" altLang="zh-TW" b="1" kern="100" dirty="0">
                <a:cs typeface="Times New Roman"/>
              </a:rPr>
              <a:t>平方公尺</a:t>
            </a:r>
            <a:r>
              <a:rPr lang="zh-TW" altLang="zh-TW" kern="100" dirty="0">
                <a:cs typeface="Times New Roman"/>
              </a:rPr>
              <a:t>為限。</a:t>
            </a:r>
          </a:p>
          <a:p>
            <a:pPr>
              <a:spcAft>
                <a:spcPts val="0"/>
              </a:spcAft>
            </a:pPr>
            <a:endParaRPr lang="en-US" altLang="zh-TW" sz="800" b="1" kern="100" dirty="0" smtClean="0">
              <a:cs typeface="Times New Roman"/>
            </a:endParaRPr>
          </a:p>
          <a:p>
            <a:pPr>
              <a:spcAft>
                <a:spcPts val="0"/>
              </a:spcAft>
            </a:pPr>
            <a:r>
              <a:rPr lang="zh-TW" altLang="zh-TW"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農機</a:t>
            </a:r>
            <a:r>
              <a:rPr lang="zh-TW"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具室：</a:t>
            </a:r>
            <a:r>
              <a:rPr lang="en-US" altLang="zh-TW" kern="100" dirty="0">
                <a:cs typeface="Times New Roman"/>
              </a:rPr>
              <a:t/>
            </a:r>
            <a:br>
              <a:rPr lang="en-US" altLang="zh-TW" kern="100" dirty="0">
                <a:cs typeface="Times New Roman"/>
              </a:rPr>
            </a:br>
            <a:r>
              <a:rPr lang="zh-TW" altLang="zh-TW" kern="100" dirty="0">
                <a:cs typeface="Times New Roman"/>
              </a:rPr>
              <a:t>樓地板興建面積依自有農機具</a:t>
            </a:r>
            <a:r>
              <a:rPr lang="en-US" altLang="zh-TW" kern="100" dirty="0">
                <a:cs typeface="Times New Roman"/>
              </a:rPr>
              <a:t>(</a:t>
            </a:r>
            <a:r>
              <a:rPr lang="zh-TW" altLang="zh-TW" kern="100" dirty="0">
                <a:cs typeface="Times New Roman"/>
              </a:rPr>
              <a:t>檢附農機使用證</a:t>
            </a:r>
            <a:r>
              <a:rPr lang="en-US" altLang="zh-TW" kern="100" dirty="0">
                <a:cs typeface="Times New Roman"/>
              </a:rPr>
              <a:t>)</a:t>
            </a:r>
            <a:r>
              <a:rPr lang="zh-TW" altLang="zh-TW" kern="100" dirty="0">
                <a:cs typeface="Times New Roman"/>
              </a:rPr>
              <a:t>及附掛犁具邊緣垂直投影面積</a:t>
            </a:r>
            <a:r>
              <a:rPr lang="en-US" altLang="zh-TW" kern="100" dirty="0">
                <a:cs typeface="Times New Roman"/>
              </a:rPr>
              <a:t>2.5</a:t>
            </a:r>
            <a:r>
              <a:rPr lang="zh-TW" altLang="zh-TW" kern="100" dirty="0">
                <a:cs typeface="Times New Roman"/>
              </a:rPr>
              <a:t>倍計算；但機型特殊經檢附證明文件者，不在此限。</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8" y="5961578"/>
            <a:ext cx="1274320" cy="896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446532" y="5932735"/>
            <a:ext cx="6941891" cy="954107"/>
          </a:xfrm>
          <a:prstGeom prst="rect">
            <a:avLst/>
          </a:prstGeom>
          <a:noFill/>
        </p:spPr>
        <p:txBody>
          <a:bodyPr wrap="square" rtlCol="0">
            <a:spAutoFit/>
          </a:bodyPr>
          <a:lstStyle/>
          <a:p>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不論</a:t>
            </a: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任何</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理由</a:t>
            </a:r>
            <a:r>
              <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都給到上限的</a:t>
            </a:r>
            <a:r>
              <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請舉手</a:t>
            </a:r>
            <a:r>
              <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a:t>
            </a:r>
            <a:r>
              <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57258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31</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35130" y="730132"/>
            <a:ext cx="8529724" cy="5201424"/>
          </a:xfrm>
          <a:prstGeom prst="rect">
            <a:avLst/>
          </a:prstGeom>
        </p:spPr>
        <p:txBody>
          <a:bodyPr wrap="square">
            <a:spAutoFit/>
          </a:bodyPr>
          <a:lstStyle/>
          <a:p>
            <a:pPr lvl="0"/>
            <a:r>
              <a:rPr lang="zh-TW" altLang="en-US" sz="2800"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a:t>
            </a:r>
            <a:r>
              <a:rPr lang="zh-TW" altLang="zh-TW" sz="2800"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常見農業設施：</a:t>
            </a:r>
          </a:p>
          <a:p>
            <a:pPr>
              <a:spcAft>
                <a:spcPts val="0"/>
              </a:spcAft>
            </a:pPr>
            <a:endParaRPr lang="en-US" altLang="zh-TW" sz="800" b="1" kern="100" dirty="0" smtClean="0">
              <a:cs typeface="Times New Roman"/>
            </a:endParaRPr>
          </a:p>
          <a:p>
            <a:pPr>
              <a:spcAft>
                <a:spcPts val="0"/>
              </a:spcAft>
            </a:pPr>
            <a:r>
              <a:rPr lang="zh-TW" altLang="zh-TW"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農</a:t>
            </a:r>
            <a:r>
              <a:rPr lang="zh-TW"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糧產品加工室：</a:t>
            </a:r>
            <a:r>
              <a:rPr lang="en-US"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
            </a:r>
            <a:br>
              <a:rPr lang="en-US"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br>
            <a:r>
              <a:rPr lang="zh-TW" altLang="zh-TW" kern="100" dirty="0">
                <a:cs typeface="Times New Roman"/>
              </a:rPr>
              <a:t>樓地板最大興建面積以</a:t>
            </a:r>
            <a:r>
              <a:rPr lang="en-US" altLang="zh-TW" b="1" kern="100" dirty="0">
                <a:cs typeface="Times New Roman"/>
              </a:rPr>
              <a:t>990</a:t>
            </a:r>
            <a:r>
              <a:rPr lang="zh-TW" altLang="zh-TW" b="1" kern="100" dirty="0">
                <a:cs typeface="Times New Roman"/>
              </a:rPr>
              <a:t>平方公尺</a:t>
            </a:r>
            <a:r>
              <a:rPr lang="zh-TW" altLang="zh-TW" kern="100" dirty="0">
                <a:cs typeface="Times New Roman"/>
              </a:rPr>
              <a:t>為限，其中得包含管理區、冷藏</a:t>
            </a:r>
            <a:r>
              <a:rPr lang="en-US" altLang="zh-TW" kern="100" dirty="0">
                <a:cs typeface="Times New Roman"/>
              </a:rPr>
              <a:t>(</a:t>
            </a:r>
            <a:r>
              <a:rPr lang="zh-TW" altLang="zh-TW" kern="100" dirty="0">
                <a:cs typeface="Times New Roman"/>
              </a:rPr>
              <a:t>凍</a:t>
            </a:r>
            <a:r>
              <a:rPr lang="en-US" altLang="zh-TW" kern="100" dirty="0">
                <a:cs typeface="Times New Roman"/>
              </a:rPr>
              <a:t>)</a:t>
            </a:r>
            <a:r>
              <a:rPr lang="zh-TW" altLang="zh-TW" kern="100" dirty="0">
                <a:cs typeface="Times New Roman"/>
              </a:rPr>
              <a:t>貯存區、加工作業區、包裝區、出貨區、倉儲區、污染防治處理區等附屬設施所需空間。農糧產品加工之農糧原料</a:t>
            </a:r>
            <a:r>
              <a:rPr lang="en-US" altLang="zh-TW" kern="100" dirty="0">
                <a:cs typeface="Times New Roman"/>
              </a:rPr>
              <a:t>(</a:t>
            </a:r>
            <a:r>
              <a:rPr lang="zh-TW" altLang="zh-TW" kern="100" dirty="0">
                <a:cs typeface="Times New Roman"/>
              </a:rPr>
              <a:t>含蠶蜂類</a:t>
            </a:r>
            <a:r>
              <a:rPr lang="en-US" altLang="zh-TW" kern="100" dirty="0">
                <a:cs typeface="Times New Roman"/>
              </a:rPr>
              <a:t>)</a:t>
            </a:r>
            <a:r>
              <a:rPr lang="zh-TW" altLang="zh-TW" kern="100" dirty="0">
                <a:cs typeface="Times New Roman"/>
              </a:rPr>
              <a:t>必須連結農業生產經營之事實，且為加工原料之一。</a:t>
            </a:r>
          </a:p>
          <a:p>
            <a:pPr>
              <a:spcAft>
                <a:spcPts val="0"/>
              </a:spcAft>
            </a:pPr>
            <a:endParaRPr lang="en-US" altLang="zh-TW" sz="800" b="1" kern="100" dirty="0" smtClean="0">
              <a:cs typeface="Times New Roman"/>
            </a:endParaRPr>
          </a:p>
          <a:p>
            <a:pPr>
              <a:spcAft>
                <a:spcPts val="0"/>
              </a:spcAft>
            </a:pPr>
            <a:r>
              <a:rPr lang="zh-TW" altLang="zh-TW"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管理</a:t>
            </a:r>
            <a:r>
              <a:rPr lang="zh-TW"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室：</a:t>
            </a:r>
            <a:r>
              <a:rPr lang="en-US" altLang="zh-TW" kern="100" dirty="0">
                <a:cs typeface="Times New Roman"/>
              </a:rPr>
              <a:t/>
            </a:r>
            <a:br>
              <a:rPr lang="en-US" altLang="zh-TW" kern="100" dirty="0">
                <a:cs typeface="Times New Roman"/>
              </a:rPr>
            </a:br>
            <a:r>
              <a:rPr lang="zh-TW" altLang="zh-TW" kern="100" dirty="0">
                <a:cs typeface="Times New Roman"/>
              </a:rPr>
              <a:t>已申請</a:t>
            </a:r>
            <a:r>
              <a:rPr lang="zh-TW" altLang="zh-TW" b="1" kern="100" dirty="0">
                <a:cs typeface="Times New Roman"/>
              </a:rPr>
              <a:t>農業生產設施</a:t>
            </a:r>
            <a:r>
              <a:rPr lang="zh-TW" altLang="zh-TW" kern="100" dirty="0">
                <a:cs typeface="Times New Roman"/>
              </a:rPr>
              <a:t>且</a:t>
            </a:r>
            <a:r>
              <a:rPr lang="zh-TW" altLang="zh-TW" b="1" kern="100" dirty="0">
                <a:cs typeface="Times New Roman"/>
              </a:rPr>
              <a:t>未設置管理區者</a:t>
            </a:r>
            <a:r>
              <a:rPr lang="zh-TW" altLang="zh-TW" kern="100" dirty="0">
                <a:cs typeface="Times New Roman"/>
              </a:rPr>
              <a:t>，得單獨申請管理室，樓地板最大興建面積以</a:t>
            </a:r>
            <a:r>
              <a:rPr lang="en-US" altLang="zh-TW" b="1" kern="100" dirty="0">
                <a:cs typeface="Times New Roman"/>
              </a:rPr>
              <a:t>150</a:t>
            </a:r>
            <a:r>
              <a:rPr lang="zh-TW" altLang="zh-TW" b="1" kern="100" dirty="0">
                <a:cs typeface="Times New Roman"/>
              </a:rPr>
              <a:t>平方公尺</a:t>
            </a:r>
            <a:r>
              <a:rPr lang="zh-TW" altLang="zh-TW" kern="100" dirty="0">
                <a:cs typeface="Times New Roman"/>
              </a:rPr>
              <a:t>為限。坐落之農業用地已興建</a:t>
            </a:r>
            <a:r>
              <a:rPr lang="zh-TW" altLang="zh-TW" b="1" kern="100" dirty="0">
                <a:cs typeface="Times New Roman"/>
              </a:rPr>
              <a:t>農舍</a:t>
            </a:r>
            <a:r>
              <a:rPr lang="zh-TW" altLang="zh-TW" kern="100" dirty="0">
                <a:cs typeface="Times New Roman"/>
              </a:rPr>
              <a:t>者，不得申請興建管理室。</a:t>
            </a:r>
          </a:p>
          <a:p>
            <a:pPr>
              <a:spcAft>
                <a:spcPts val="0"/>
              </a:spcAft>
            </a:pPr>
            <a:r>
              <a:rPr lang="zh-TW" altLang="zh-TW" b="1" kern="100" dirty="0">
                <a:cs typeface="Times New Roman"/>
              </a:rPr>
              <a:t>集貨運銷處理室</a:t>
            </a:r>
            <a:r>
              <a:rPr lang="en-US" altLang="zh-TW" b="1" kern="100" dirty="0">
                <a:cs typeface="Times New Roman"/>
              </a:rPr>
              <a:t>-</a:t>
            </a:r>
            <a:r>
              <a:rPr lang="zh-TW" altLang="zh-TW" b="1" kern="100" dirty="0">
                <a:cs typeface="Times New Roman"/>
              </a:rPr>
              <a:t>集貨及包裝場所：</a:t>
            </a:r>
            <a:r>
              <a:rPr lang="en-US" altLang="zh-TW" kern="100" dirty="0">
                <a:cs typeface="Times New Roman"/>
              </a:rPr>
              <a:t/>
            </a:r>
            <a:br>
              <a:rPr lang="en-US" altLang="zh-TW" kern="100" dirty="0">
                <a:cs typeface="Times New Roman"/>
              </a:rPr>
            </a:br>
            <a:r>
              <a:rPr lang="zh-TW" altLang="zh-TW" kern="100" dirty="0">
                <a:cs typeface="Times New Roman"/>
              </a:rPr>
              <a:t>樓地板最大興建面積以</a:t>
            </a:r>
            <a:r>
              <a:rPr lang="en-US" altLang="zh-TW" b="1" kern="100" dirty="0">
                <a:cs typeface="Times New Roman"/>
              </a:rPr>
              <a:t>990</a:t>
            </a:r>
            <a:r>
              <a:rPr lang="zh-TW" altLang="zh-TW" b="1" kern="100" dirty="0">
                <a:cs typeface="Times New Roman"/>
              </a:rPr>
              <a:t>平方公尺</a:t>
            </a:r>
            <a:r>
              <a:rPr lang="zh-TW" altLang="zh-TW" kern="100" dirty="0">
                <a:cs typeface="Times New Roman"/>
              </a:rPr>
              <a:t>為限，供花卉以外之農糧產品使用，依每</a:t>
            </a:r>
            <a:r>
              <a:rPr lang="en-US" altLang="zh-TW" b="1" kern="100" dirty="0">
                <a:cs typeface="Times New Roman"/>
              </a:rPr>
              <a:t>1</a:t>
            </a:r>
            <a:r>
              <a:rPr lang="zh-TW" altLang="zh-TW" b="1" kern="100" dirty="0">
                <a:cs typeface="Times New Roman"/>
              </a:rPr>
              <a:t>公噸</a:t>
            </a:r>
            <a:r>
              <a:rPr lang="zh-TW" altLang="zh-TW" kern="100" dirty="0">
                <a:cs typeface="Times New Roman"/>
              </a:rPr>
              <a:t>集貨量樓地板興建面積</a:t>
            </a:r>
            <a:r>
              <a:rPr lang="en-US" altLang="zh-TW" b="1" kern="100" dirty="0">
                <a:cs typeface="Times New Roman"/>
              </a:rPr>
              <a:t>53</a:t>
            </a:r>
            <a:r>
              <a:rPr lang="zh-TW" altLang="zh-TW" b="1" kern="100" dirty="0">
                <a:cs typeface="Times New Roman"/>
              </a:rPr>
              <a:t>平方公尺</a:t>
            </a:r>
            <a:r>
              <a:rPr lang="zh-TW" altLang="zh-TW" kern="100" dirty="0">
                <a:cs typeface="Times New Roman"/>
              </a:rPr>
              <a:t>；供花卉使用依每</a:t>
            </a:r>
            <a:r>
              <a:rPr lang="en-US" altLang="zh-TW" b="1" kern="100" dirty="0">
                <a:cs typeface="Times New Roman"/>
              </a:rPr>
              <a:t>100</a:t>
            </a:r>
            <a:r>
              <a:rPr lang="zh-TW" altLang="zh-TW" b="1" kern="100" dirty="0">
                <a:cs typeface="Times New Roman"/>
              </a:rPr>
              <a:t>把</a:t>
            </a:r>
            <a:r>
              <a:rPr lang="en-US" altLang="zh-TW" b="1" kern="100" dirty="0">
                <a:cs typeface="Times New Roman"/>
              </a:rPr>
              <a:t>(</a:t>
            </a:r>
            <a:r>
              <a:rPr lang="zh-TW" altLang="zh-TW" b="1" kern="100" dirty="0">
                <a:cs typeface="Times New Roman"/>
              </a:rPr>
              <a:t>盆</a:t>
            </a:r>
            <a:r>
              <a:rPr lang="en-US" altLang="zh-TW" b="1" kern="100" dirty="0">
                <a:cs typeface="Times New Roman"/>
              </a:rPr>
              <a:t>)</a:t>
            </a:r>
            <a:r>
              <a:rPr lang="zh-TW" altLang="zh-TW" kern="100" dirty="0">
                <a:cs typeface="Times New Roman"/>
              </a:rPr>
              <a:t>集貨量樓地板興建面積</a:t>
            </a:r>
            <a:r>
              <a:rPr lang="en-US" altLang="zh-TW" b="1" kern="100" dirty="0">
                <a:cs typeface="Times New Roman"/>
              </a:rPr>
              <a:t>20</a:t>
            </a:r>
            <a:r>
              <a:rPr lang="zh-TW" altLang="zh-TW" b="1" kern="100" dirty="0">
                <a:cs typeface="Times New Roman"/>
              </a:rPr>
              <a:t>平方公尺</a:t>
            </a:r>
            <a:r>
              <a:rPr lang="zh-TW" altLang="zh-TW" kern="100" dirty="0">
                <a:cs typeface="Times New Roman"/>
              </a:rPr>
              <a:t>計算。</a:t>
            </a:r>
          </a:p>
          <a:p>
            <a:pPr>
              <a:spcAft>
                <a:spcPts val="0"/>
              </a:spcAft>
            </a:pPr>
            <a:endParaRPr lang="en-US" altLang="zh-TW" sz="800" b="1" kern="100" dirty="0" smtClean="0">
              <a:cs typeface="Times New Roman"/>
            </a:endParaRPr>
          </a:p>
          <a:p>
            <a:pPr>
              <a:spcAft>
                <a:spcPts val="0"/>
              </a:spcAft>
            </a:pPr>
            <a:r>
              <a:rPr lang="zh-TW" altLang="zh-TW" b="1" kern="100"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集</a:t>
            </a:r>
            <a:r>
              <a:rPr lang="zh-TW"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貨運銷處理室</a:t>
            </a:r>
            <a:r>
              <a:rPr lang="en-US"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a:t>
            </a:r>
            <a:r>
              <a:rPr lang="zh-TW"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冷藏冷凍庫及儲存場所 ：</a:t>
            </a:r>
            <a:r>
              <a:rPr lang="en-US"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t/>
            </a:r>
            <a:br>
              <a:rPr lang="en-US" altLang="zh-TW" b="1" kern="100"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a:rPr>
            </a:br>
            <a:r>
              <a:rPr lang="zh-TW" altLang="zh-TW" kern="100" dirty="0">
                <a:cs typeface="Times New Roman"/>
              </a:rPr>
              <a:t>樓地板最大興建面積以</a:t>
            </a:r>
            <a:r>
              <a:rPr lang="en-US" altLang="zh-TW" b="1" kern="100" dirty="0">
                <a:cs typeface="Times New Roman"/>
              </a:rPr>
              <a:t>990</a:t>
            </a:r>
            <a:r>
              <a:rPr lang="zh-TW" altLang="zh-TW" b="1" kern="100" dirty="0">
                <a:cs typeface="Times New Roman"/>
              </a:rPr>
              <a:t>平方公尺</a:t>
            </a:r>
            <a:r>
              <a:rPr lang="zh-TW" altLang="zh-TW" kern="100" dirty="0">
                <a:cs typeface="Times New Roman"/>
              </a:rPr>
              <a:t>為限， 供花卉以外之農糧產品使用，依每</a:t>
            </a:r>
            <a:r>
              <a:rPr lang="en-US" altLang="zh-TW" b="1" kern="100" dirty="0">
                <a:cs typeface="Times New Roman"/>
              </a:rPr>
              <a:t>1</a:t>
            </a:r>
            <a:r>
              <a:rPr lang="zh-TW" altLang="zh-TW" b="1" kern="100" dirty="0">
                <a:cs typeface="Times New Roman"/>
              </a:rPr>
              <a:t>公噸</a:t>
            </a:r>
            <a:r>
              <a:rPr lang="zh-TW" altLang="zh-TW" kern="100" dirty="0">
                <a:cs typeface="Times New Roman"/>
              </a:rPr>
              <a:t>儲存量樓地板興建面積</a:t>
            </a:r>
            <a:r>
              <a:rPr lang="en-US" altLang="zh-TW" b="1" kern="100" dirty="0">
                <a:cs typeface="Times New Roman"/>
              </a:rPr>
              <a:t>5</a:t>
            </a:r>
            <a:r>
              <a:rPr lang="zh-TW" altLang="zh-TW" b="1" kern="100" dirty="0">
                <a:cs typeface="Times New Roman"/>
              </a:rPr>
              <a:t>平方公尺</a:t>
            </a:r>
            <a:r>
              <a:rPr lang="zh-TW" altLang="zh-TW" kern="100" dirty="0">
                <a:cs typeface="Times New Roman"/>
              </a:rPr>
              <a:t>計算；供切花使用依每</a:t>
            </a:r>
            <a:r>
              <a:rPr lang="en-US" altLang="zh-TW" b="1" kern="100" dirty="0">
                <a:cs typeface="Times New Roman"/>
              </a:rPr>
              <a:t>1000</a:t>
            </a:r>
            <a:r>
              <a:rPr lang="zh-TW" altLang="zh-TW" b="1" kern="100" dirty="0">
                <a:cs typeface="Times New Roman"/>
              </a:rPr>
              <a:t>把</a:t>
            </a:r>
            <a:r>
              <a:rPr lang="zh-TW" altLang="zh-TW" kern="100" dirty="0">
                <a:cs typeface="Times New Roman"/>
              </a:rPr>
              <a:t>儲存量樓地板興建面積</a:t>
            </a:r>
            <a:r>
              <a:rPr lang="en-US" altLang="zh-TW" b="1" kern="100" dirty="0">
                <a:cs typeface="Times New Roman"/>
              </a:rPr>
              <a:t>2.6</a:t>
            </a:r>
            <a:r>
              <a:rPr lang="zh-TW" altLang="zh-TW" b="1" kern="100" dirty="0">
                <a:cs typeface="Times New Roman"/>
              </a:rPr>
              <a:t>平方公尺</a:t>
            </a:r>
            <a:r>
              <a:rPr lang="zh-TW" altLang="zh-TW" kern="100" dirty="0">
                <a:cs typeface="Times New Roman"/>
              </a:rPr>
              <a:t>計算，種球使用依每</a:t>
            </a:r>
            <a:r>
              <a:rPr lang="en-US" altLang="zh-TW" b="1" kern="100" dirty="0">
                <a:cs typeface="Times New Roman"/>
              </a:rPr>
              <a:t>100</a:t>
            </a:r>
            <a:r>
              <a:rPr lang="zh-TW" altLang="zh-TW" b="1" kern="100" dirty="0">
                <a:cs typeface="Times New Roman"/>
              </a:rPr>
              <a:t>箱</a:t>
            </a:r>
            <a:r>
              <a:rPr lang="zh-TW" altLang="zh-TW" kern="100" dirty="0">
                <a:cs typeface="Times New Roman"/>
              </a:rPr>
              <a:t>儲存量樓 地板興建面積</a:t>
            </a:r>
            <a:r>
              <a:rPr lang="en-US" altLang="zh-TW" b="1" kern="100" dirty="0">
                <a:cs typeface="Times New Roman"/>
              </a:rPr>
              <a:t>2.8</a:t>
            </a:r>
            <a:r>
              <a:rPr lang="zh-TW" altLang="zh-TW" b="1" kern="100" dirty="0">
                <a:cs typeface="Times New Roman"/>
              </a:rPr>
              <a:t>平方公尺</a:t>
            </a:r>
            <a:r>
              <a:rPr lang="zh-TW" altLang="zh-TW" kern="100" dirty="0">
                <a:cs typeface="Times New Roman"/>
              </a:rPr>
              <a:t>計算。</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8" y="5733256"/>
            <a:ext cx="1274320"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446532" y="5818574"/>
            <a:ext cx="6941891" cy="954107"/>
          </a:xfrm>
          <a:prstGeom prst="rect">
            <a:avLst/>
          </a:prstGeom>
          <a:noFill/>
        </p:spPr>
        <p:txBody>
          <a:bodyPr wrap="square" rtlCol="0">
            <a:spAutoFit/>
          </a:bodyPr>
          <a:lstStyle/>
          <a:p>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不論</a:t>
            </a: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任何</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理由</a:t>
            </a:r>
            <a:r>
              <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都給到上限的</a:t>
            </a:r>
            <a:r>
              <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請舉手</a:t>
            </a:r>
            <a:r>
              <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a:t>
            </a:r>
            <a:r>
              <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1433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32</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18434" name="Picture 2" descr="投影片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70" y="908719"/>
            <a:ext cx="7888730" cy="576064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接點 7"/>
          <p:cNvCxnSpPr/>
          <p:nvPr/>
        </p:nvCxnSpPr>
        <p:spPr>
          <a:xfrm>
            <a:off x="2051720" y="6228203"/>
            <a:ext cx="2448272"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0" name="直線接點 9"/>
          <p:cNvCxnSpPr/>
          <p:nvPr/>
        </p:nvCxnSpPr>
        <p:spPr>
          <a:xfrm>
            <a:off x="2051720" y="6360406"/>
            <a:ext cx="2448272"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1" name="直線接點 10"/>
          <p:cNvCxnSpPr/>
          <p:nvPr/>
        </p:nvCxnSpPr>
        <p:spPr>
          <a:xfrm>
            <a:off x="2051720" y="6309320"/>
            <a:ext cx="2448272" cy="0"/>
          </a:xfrm>
          <a:prstGeom prst="line">
            <a:avLst/>
          </a:prstGeom>
          <a:ln w="76200"/>
        </p:spPr>
        <p:style>
          <a:lnRef idx="3">
            <a:schemeClr val="dk1"/>
          </a:lnRef>
          <a:fillRef idx="0">
            <a:schemeClr val="dk1"/>
          </a:fillRef>
          <a:effectRef idx="2">
            <a:schemeClr val="dk1"/>
          </a:effectRef>
          <a:fontRef idx="minor">
            <a:schemeClr val="tx1"/>
          </a:fontRef>
        </p:style>
      </p:cxnSp>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22" y="5857774"/>
            <a:ext cx="519192" cy="740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480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33</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18" y="836712"/>
            <a:ext cx="8059298"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5292080" y="1593059"/>
            <a:ext cx="1723549" cy="461665"/>
          </a:xfrm>
          <a:prstGeom prst="rect">
            <a:avLst/>
          </a:prstGeom>
          <a:noFill/>
        </p:spPr>
        <p:txBody>
          <a:bodyPr wrap="none" rtlCol="0">
            <a:spAutoFit/>
          </a:bodyPr>
          <a:lstStyle/>
          <a:p>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這</a:t>
            </a:r>
            <a:r>
              <a:rPr lang="zh-TW" altLang="en-US" sz="24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是合法</a:t>
            </a:r>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p>
        </p:txBody>
      </p:sp>
    </p:spTree>
    <p:extLst>
      <p:ext uri="{BB962C8B-B14F-4D97-AF65-F5344CB8AC3E}">
        <p14:creationId xmlns:p14="http://schemas.microsoft.com/office/powerpoint/2010/main" val="1671225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34</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71" y="980728"/>
            <a:ext cx="8133353" cy="499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708650"/>
            <a:ext cx="864096" cy="123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3865446" y="6238748"/>
            <a:ext cx="4562467" cy="461665"/>
          </a:xfrm>
          <a:prstGeom prst="rect">
            <a:avLst/>
          </a:prstGeom>
          <a:noFill/>
        </p:spPr>
        <p:txBody>
          <a:bodyPr wrap="none" rtlCol="0">
            <a:spAutoFit/>
          </a:bodyPr>
          <a:lstStyle/>
          <a:p>
            <a:r>
              <a:rPr lang="zh-TW" altLang="en-US" sz="2400" b="1" dirty="0" smtClean="0">
                <a:solidFill>
                  <a:srgbClr val="FF0000"/>
                </a:solidFill>
                <a:latin typeface="微軟正黑體" panose="020B0604030504040204" pitchFamily="34" charset="-120"/>
                <a:ea typeface="微軟正黑體" panose="020B0604030504040204" pitchFamily="34" charset="-120"/>
              </a:rPr>
              <a:t>受限時間關係 不再討論下去</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6488700" y="2054724"/>
            <a:ext cx="1723549" cy="461665"/>
          </a:xfrm>
          <a:prstGeom prst="rect">
            <a:avLst/>
          </a:prstGeom>
          <a:noFill/>
        </p:spPr>
        <p:txBody>
          <a:bodyPr wrap="none" rtlCol="0">
            <a:spAutoFit/>
          </a:bodyPr>
          <a:lstStyle/>
          <a:p>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這是違法的</a:t>
            </a:r>
          </a:p>
        </p:txBody>
      </p:sp>
    </p:spTree>
    <p:extLst>
      <p:ext uri="{BB962C8B-B14F-4D97-AF65-F5344CB8AC3E}">
        <p14:creationId xmlns:p14="http://schemas.microsoft.com/office/powerpoint/2010/main" val="3281707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35</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
        <p:nvSpPr>
          <p:cNvPr id="8" name="投影片編號版面配置區 1"/>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1F2A0-065E-4A02-A95A-95DFC58F568C}" type="slidenum">
              <a:rPr lang="zh-TW" altLang="en-US" smtClean="0"/>
              <a:pPr/>
              <a:t>35</a:t>
            </a:fld>
            <a:endParaRPr lang="zh-TW" altLang="en-US"/>
          </a:p>
        </p:txBody>
      </p:sp>
      <p:pic>
        <p:nvPicPr>
          <p:cNvPr id="9" name="Picture 3" descr="C:\Users\asus\Desktop\88.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18" y="836712"/>
            <a:ext cx="8779378" cy="5616624"/>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p:cNvSpPr txBox="1"/>
          <p:nvPr/>
        </p:nvSpPr>
        <p:spPr>
          <a:xfrm>
            <a:off x="3593427" y="3645024"/>
            <a:ext cx="3602268" cy="1200329"/>
          </a:xfrm>
          <a:prstGeom prst="rect">
            <a:avLst/>
          </a:prstGeom>
          <a:noFill/>
        </p:spPr>
        <p:txBody>
          <a:bodyPr wrap="none" rtlCol="0">
            <a:spAutoFit/>
          </a:bodyPr>
          <a:lstStyle/>
          <a:p>
            <a:r>
              <a:rPr lang="en-US" altLang="zh-TW"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第三部</a:t>
            </a:r>
            <a:r>
              <a:rPr lang="en-US" altLang="zh-TW"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7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2123728" y="4824447"/>
            <a:ext cx="5347684" cy="1323439"/>
          </a:xfrm>
          <a:prstGeom prst="rect">
            <a:avLst/>
          </a:prstGeom>
          <a:noFill/>
        </p:spPr>
        <p:txBody>
          <a:bodyPr wrap="square" rtlCol="0">
            <a:spAutoFit/>
          </a:bodyPr>
          <a:lstStyle/>
          <a:p>
            <a:r>
              <a:rPr lang="zh-TW" altLang="en-US" sz="8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8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 地 接</a:t>
            </a:r>
            <a:r>
              <a:rPr lang="zh-TW" altLang="en-US" sz="8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電</a:t>
            </a:r>
            <a:endParaRPr lang="zh-TW" altLang="en-US" sz="8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6989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手繪多邊形 1"/>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42844" y="254792"/>
            <a:ext cx="1071570" cy="369332"/>
          </a:xfrm>
          <a:prstGeom prst="rect">
            <a:avLst/>
          </a:prstGeom>
          <a:noFill/>
        </p:spPr>
        <p:txBody>
          <a:bodyPr wrap="square" rtlCol="0">
            <a:spAutoFit/>
          </a:bodyPr>
          <a:lstStyle/>
          <a:p>
            <a:r>
              <a:rPr lang="zh-TW" altLang="en-US" dirty="0" smtClean="0">
                <a:solidFill>
                  <a:schemeClr val="tx1">
                    <a:lumMod val="75000"/>
                    <a:lumOff val="25000"/>
                  </a:schemeClr>
                </a:solidFill>
                <a:latin typeface="華康新特明體" pitchFamily="49" charset="-120"/>
                <a:ea typeface="華康新特明體" pitchFamily="49" charset="-120"/>
              </a:rPr>
              <a:t>彰化縣</a:t>
            </a:r>
            <a:endParaRPr lang="zh-TW" altLang="en-US" dirty="0">
              <a:solidFill>
                <a:schemeClr val="tx1">
                  <a:lumMod val="75000"/>
                  <a:lumOff val="25000"/>
                </a:schemeClr>
              </a:solidFill>
              <a:latin typeface="華康新特明體" pitchFamily="49" charset="-120"/>
              <a:ea typeface="華康新特明體" pitchFamily="49"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1026" name="Picture 2" descr="C:\Users\asus\Desktop\12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4" y="711583"/>
            <a:ext cx="8893652" cy="610465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sus\Desktop\55.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76388"/>
            <a:ext cx="1113136" cy="11578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sus\Desktop\66.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4391470"/>
            <a:ext cx="1274470" cy="105375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786842" y="6381328"/>
            <a:ext cx="24965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37</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84" y="1988839"/>
            <a:ext cx="8252697" cy="479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69" y="712559"/>
            <a:ext cx="1446007" cy="127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450091" y="873644"/>
            <a:ext cx="6941891" cy="954107"/>
          </a:xfrm>
          <a:prstGeom prst="rect">
            <a:avLst/>
          </a:prstGeom>
          <a:noFill/>
        </p:spPr>
        <p:txBody>
          <a:bodyPr wrap="square" rtlCol="0">
            <a:spAutoFit/>
          </a:bodyPr>
          <a:lstStyle/>
          <a:p>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我就是沒有水</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才要申請用電取水</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r>
              <a:rPr lang="zh-TW" altLang="en-US"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卻要求現況要農作</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a:t>
            </a:r>
            <a:r>
              <a:rPr lang="en-US" altLang="zh-TW"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 name="Picture 2" descr="先有鸡还是先有蛋？3分钟告诉你结论-网易公开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97152"/>
            <a:ext cx="3707056"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984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38</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4" y="1988840"/>
            <a:ext cx="8132434"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69" y="712559"/>
            <a:ext cx="1446007" cy="127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1450091" y="873644"/>
            <a:ext cx="7336751" cy="954107"/>
          </a:xfrm>
          <a:prstGeom prst="rect">
            <a:avLst/>
          </a:prstGeom>
          <a:noFill/>
        </p:spPr>
        <p:txBody>
          <a:bodyPr wrap="square" rtlCol="0">
            <a:spAutoFit/>
          </a:bodyPr>
          <a:lstStyle/>
          <a:p>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兄弟一人一半</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卻要整筆認定</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才</a:t>
            </a:r>
            <a:r>
              <a:rPr lang="zh-TW" altLang="en-US"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能</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申請用電</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違規的有水有電</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合法的卻沒電</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a:t>
            </a:r>
            <a:r>
              <a:rPr lang="en-US" altLang="zh-TW"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33432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39</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4" descr="IMG_64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888" y="1988838"/>
            <a:ext cx="8109528" cy="475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69" y="712559"/>
            <a:ext cx="1446007" cy="127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450091" y="873644"/>
            <a:ext cx="7336751" cy="954107"/>
          </a:xfrm>
          <a:prstGeom prst="rect">
            <a:avLst/>
          </a:prstGeom>
          <a:noFill/>
        </p:spPr>
        <p:txBody>
          <a:bodyPr wrap="square" rtlCol="0">
            <a:spAutoFit/>
          </a:bodyPr>
          <a:lstStyle/>
          <a:p>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都已經寫填土增高了</a:t>
            </a:r>
            <a:r>
              <a:rPr lang="en-US" altLang="zh-TW"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r>
              <a:rPr lang="zh-TW" altLang="en-US" sz="28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台電卻推說  不給電  都市公所不給的</a:t>
            </a:r>
            <a:endParaRPr lang="zh-TW" altLang="en-US" sz="2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6550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asus\Desktop\88.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18" y="836712"/>
            <a:ext cx="8779378" cy="5616624"/>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3593427" y="3645024"/>
            <a:ext cx="3602268" cy="1200329"/>
          </a:xfrm>
          <a:prstGeom prst="rect">
            <a:avLst/>
          </a:prstGeom>
          <a:noFill/>
        </p:spPr>
        <p:txBody>
          <a:bodyPr wrap="none" rtlCol="0">
            <a:spAutoFit/>
          </a:bodyPr>
          <a:lstStyle/>
          <a:p>
            <a:r>
              <a:rPr lang="en-US" altLang="zh-TW"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第一部</a:t>
            </a:r>
            <a:r>
              <a:rPr lang="en-US" altLang="zh-TW" sz="7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7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2123728" y="4824447"/>
            <a:ext cx="5347684" cy="1323439"/>
          </a:xfrm>
          <a:prstGeom prst="rect">
            <a:avLst/>
          </a:prstGeom>
          <a:noFill/>
        </p:spPr>
        <p:txBody>
          <a:bodyPr wrap="square" rtlCol="0">
            <a:spAutoFit/>
          </a:bodyPr>
          <a:lstStyle/>
          <a:p>
            <a:r>
              <a:rPr lang="zh-TW" altLang="en-US" sz="8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 用 證 明</a:t>
            </a:r>
            <a:endParaRPr lang="zh-TW" altLang="en-US" sz="8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手繪多邊形 9"/>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12" name="圖片 11" descr="彰化縣產業發展構想.png"/>
          <p:cNvPicPr>
            <a:picLocks noChangeAspect="1"/>
          </p:cNvPicPr>
          <p:nvPr/>
        </p:nvPicPr>
        <p:blipFill>
          <a:blip r:embed="rId3" cstate="print"/>
          <a:srcRect b="99333"/>
          <a:stretch>
            <a:fillRect/>
          </a:stretch>
        </p:blipFill>
        <p:spPr>
          <a:xfrm>
            <a:off x="1000100" y="580305"/>
            <a:ext cx="7786742" cy="45719"/>
          </a:xfrm>
          <a:prstGeom prst="rect">
            <a:avLst/>
          </a:prstGeom>
        </p:spPr>
      </p:pic>
      <p:sp>
        <p:nvSpPr>
          <p:cNvPr id="13" name="文字方塊 12"/>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95234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40</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11266" name="Picture 2" descr="https://i0.wp.com/cpafcpaf.com/wp-content/uploads/2020/10/e68385e6b3811.jpg?resize=700%2C55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9" y="908018"/>
            <a:ext cx="4508550" cy="36003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0.wp.com/cpafcpaf.com/wp-content/uploads/2020/10/e68385e6b3812.jpg?resize=700%2C554&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569" y="908720"/>
            <a:ext cx="4540579" cy="360039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85303" y="4527506"/>
            <a:ext cx="4479266" cy="1077218"/>
          </a:xfrm>
          <a:prstGeom prst="rect">
            <a:avLst/>
          </a:prstGeom>
        </p:spPr>
        <p:txBody>
          <a:bodyPr wrap="square">
            <a:spAutoFit/>
          </a:bodyPr>
          <a:lstStyle/>
          <a:p>
            <a:r>
              <a:rPr lang="zh-TW" altLang="en-US" sz="1600" b="1" dirty="0" smtClean="0">
                <a:solidFill>
                  <a:srgbClr val="0000FF"/>
                </a:solidFill>
                <a:latin typeface="微軟正黑體" panose="020B0604030504040204" pitchFamily="34" charset="-120"/>
                <a:ea typeface="微軟正黑體" panose="020B0604030504040204" pitchFamily="34" charset="-120"/>
              </a:rPr>
              <a:t>情況</a:t>
            </a:r>
            <a:r>
              <a:rPr lang="zh-TW" altLang="en-US" sz="1600" b="1" dirty="0">
                <a:solidFill>
                  <a:srgbClr val="0000FF"/>
                </a:solidFill>
                <a:latin typeface="微軟正黑體" panose="020B0604030504040204" pitchFamily="34" charset="-120"/>
                <a:ea typeface="微軟正黑體" panose="020B0604030504040204" pitchFamily="34" charset="-120"/>
              </a:rPr>
              <a:t>一：</a:t>
            </a:r>
          </a:p>
          <a:p>
            <a:r>
              <a:rPr lang="zh-TW" altLang="en-US" sz="1600" b="1" dirty="0" smtClean="0">
                <a:solidFill>
                  <a:srgbClr val="0000FF"/>
                </a:solidFill>
                <a:latin typeface="微軟正黑體" panose="020B0604030504040204" pitchFamily="34" charset="-120"/>
                <a:ea typeface="微軟正黑體" panose="020B0604030504040204" pitchFamily="34" charset="-120"/>
              </a:rPr>
              <a:t>新制</a:t>
            </a:r>
            <a:r>
              <a:rPr lang="zh-TW" altLang="en-US" sz="1600" b="1" dirty="0">
                <a:solidFill>
                  <a:srgbClr val="0000FF"/>
                </a:solidFill>
                <a:latin typeface="微軟正黑體" panose="020B0604030504040204" pitchFamily="34" charset="-120"/>
                <a:ea typeface="微軟正黑體" panose="020B0604030504040204" pitchFamily="34" charset="-120"/>
              </a:rPr>
              <a:t>上路前即無接電</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電力契約已終止的空置農地，將在新制上路後減少「農地轉用」的價值，導致地價下降。</a:t>
            </a:r>
          </a:p>
        </p:txBody>
      </p:sp>
      <p:sp>
        <p:nvSpPr>
          <p:cNvPr id="8" name="矩形 7"/>
          <p:cNvSpPr/>
          <p:nvPr/>
        </p:nvSpPr>
        <p:spPr>
          <a:xfrm>
            <a:off x="4629146" y="4581127"/>
            <a:ext cx="4572000" cy="1077218"/>
          </a:xfrm>
          <a:prstGeom prst="rect">
            <a:avLst/>
          </a:prstGeom>
        </p:spPr>
        <p:txBody>
          <a:bodyPr>
            <a:spAutoFit/>
          </a:bodyPr>
          <a:lstStyle/>
          <a:p>
            <a:r>
              <a:rPr lang="zh-TW" altLang="en-US" sz="1600" b="1" dirty="0">
                <a:latin typeface="微軟正黑體" panose="020B0604030504040204" pitchFamily="34" charset="-120"/>
                <a:ea typeface="微軟正黑體" panose="020B0604030504040204" pitchFamily="34" charset="-120"/>
              </a:rPr>
              <a:t>情況二：</a:t>
            </a:r>
          </a:p>
          <a:p>
            <a:r>
              <a:rPr lang="zh-TW" altLang="en-US" sz="1600" b="1" dirty="0" smtClean="0">
                <a:latin typeface="微軟正黑體" panose="020B0604030504040204" pitchFamily="34" charset="-120"/>
                <a:ea typeface="微軟正黑體" panose="020B0604030504040204" pitchFamily="34" charset="-120"/>
              </a:rPr>
              <a:t>新制</a:t>
            </a:r>
            <a:r>
              <a:rPr lang="zh-TW" altLang="en-US" sz="1600" b="1" dirty="0">
                <a:latin typeface="微軟正黑體" panose="020B0604030504040204" pitchFamily="34" charset="-120"/>
                <a:ea typeface="微軟正黑體" panose="020B0604030504040204" pitchFamily="34" charset="-120"/>
              </a:rPr>
              <a:t>上路前已有接電的農地，在新制上路後仍然可以保持「農地轉用」的價值，因此地價維持不變。</a:t>
            </a:r>
          </a:p>
        </p:txBody>
      </p:sp>
      <p:sp>
        <p:nvSpPr>
          <p:cNvPr id="11" name="文字方塊 10"/>
          <p:cNvSpPr txBox="1"/>
          <p:nvPr/>
        </p:nvSpPr>
        <p:spPr>
          <a:xfrm>
            <a:off x="108298" y="5805264"/>
            <a:ext cx="7336751" cy="954107"/>
          </a:xfrm>
          <a:prstGeom prst="rect">
            <a:avLst/>
          </a:prstGeom>
          <a:noFill/>
        </p:spPr>
        <p:txBody>
          <a:bodyPr wrap="square" rtlCol="0">
            <a:spAutoFit/>
          </a:bodyPr>
          <a:lstStyle/>
          <a:p>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網路</a:t>
            </a:r>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en-US" altLang="zh-TW"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r>
              <a:rPr lang="zh-TW" altLang="en-US" sz="28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申請的項目  只要有利益頃向  問題就會一直來</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48899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彰化縣產業發展構想.png"/>
          <p:cNvPicPr>
            <a:picLocks noChangeAspect="1"/>
          </p:cNvPicPr>
          <p:nvPr/>
        </p:nvPicPr>
        <p:blipFill>
          <a:blip r:embed="rId2" cstate="print"/>
          <a:srcRect t="46676" r="89844" b="40029"/>
          <a:stretch>
            <a:fillRect/>
          </a:stretch>
        </p:blipFill>
        <p:spPr>
          <a:xfrm>
            <a:off x="1772408" y="882414"/>
            <a:ext cx="5161259" cy="4764404"/>
          </a:xfrm>
          <a:prstGeom prst="rect">
            <a:avLst/>
          </a:prstGeom>
        </p:spPr>
      </p:pic>
      <p:grpSp>
        <p:nvGrpSpPr>
          <p:cNvPr id="6" name="群組 5"/>
          <p:cNvGrpSpPr/>
          <p:nvPr/>
        </p:nvGrpSpPr>
        <p:grpSpPr>
          <a:xfrm>
            <a:off x="2986854" y="1766981"/>
            <a:ext cx="2857520" cy="2901647"/>
            <a:chOff x="1713599" y="2167327"/>
            <a:chExt cx="3001277" cy="3047623"/>
          </a:xfrm>
          <a:solidFill>
            <a:schemeClr val="tx1">
              <a:lumMod val="50000"/>
              <a:lumOff val="50000"/>
            </a:schemeClr>
          </a:solidFill>
        </p:grpSpPr>
        <p:sp>
          <p:nvSpPr>
            <p:cNvPr id="7" name="手繪多邊形 6"/>
            <p:cNvSpPr/>
            <p:nvPr/>
          </p:nvSpPr>
          <p:spPr>
            <a:xfrm>
              <a:off x="1713599" y="2167327"/>
              <a:ext cx="3001277" cy="3047623"/>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手繪多邊形 7"/>
            <p:cNvSpPr/>
            <p:nvPr/>
          </p:nvSpPr>
          <p:spPr>
            <a:xfrm>
              <a:off x="2535619" y="2878811"/>
              <a:ext cx="333340" cy="209979"/>
            </a:xfrm>
            <a:custGeom>
              <a:avLst/>
              <a:gdLst>
                <a:gd name="connsiteX0" fmla="*/ 370115 w 875340"/>
                <a:gd name="connsiteY0" fmla="*/ 14093 h 551399"/>
                <a:gd name="connsiteX1" fmla="*/ 283029 w 875340"/>
                <a:gd name="connsiteY1" fmla="*/ 112065 h 551399"/>
                <a:gd name="connsiteX2" fmla="*/ 76200 w 875340"/>
                <a:gd name="connsiteY2" fmla="*/ 122950 h 551399"/>
                <a:gd name="connsiteX3" fmla="*/ 21772 w 875340"/>
                <a:gd name="connsiteY3" fmla="*/ 188265 h 551399"/>
                <a:gd name="connsiteX4" fmla="*/ 0 w 875340"/>
                <a:gd name="connsiteY4" fmla="*/ 547493 h 551399"/>
                <a:gd name="connsiteX5" fmla="*/ 478972 w 875340"/>
                <a:gd name="connsiteY5" fmla="*/ 536607 h 551399"/>
                <a:gd name="connsiteX6" fmla="*/ 468086 w 875340"/>
                <a:gd name="connsiteY6" fmla="*/ 503950 h 551399"/>
                <a:gd name="connsiteX7" fmla="*/ 609600 w 875340"/>
                <a:gd name="connsiteY7" fmla="*/ 253579 h 551399"/>
                <a:gd name="connsiteX8" fmla="*/ 707572 w 875340"/>
                <a:gd name="connsiteY8" fmla="*/ 188265 h 551399"/>
                <a:gd name="connsiteX9" fmla="*/ 794658 w 875340"/>
                <a:gd name="connsiteY9" fmla="*/ 3207 h 551399"/>
                <a:gd name="connsiteX10" fmla="*/ 370115 w 875340"/>
                <a:gd name="connsiteY10" fmla="*/ 14093 h 55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0" h="551399">
                  <a:moveTo>
                    <a:pt x="370115" y="14093"/>
                  </a:moveTo>
                  <a:lnTo>
                    <a:pt x="283029" y="112065"/>
                  </a:lnTo>
                  <a:lnTo>
                    <a:pt x="76200" y="122950"/>
                  </a:lnTo>
                  <a:lnTo>
                    <a:pt x="21772" y="188265"/>
                  </a:lnTo>
                  <a:lnTo>
                    <a:pt x="0" y="547493"/>
                  </a:lnTo>
                  <a:cubicBezTo>
                    <a:pt x="159657" y="543864"/>
                    <a:pt x="319960" y="551399"/>
                    <a:pt x="478972" y="536607"/>
                  </a:cubicBezTo>
                  <a:cubicBezTo>
                    <a:pt x="490397" y="535544"/>
                    <a:pt x="468086" y="503950"/>
                    <a:pt x="468086" y="503950"/>
                  </a:cubicBezTo>
                  <a:lnTo>
                    <a:pt x="609600" y="253579"/>
                  </a:lnTo>
                  <a:lnTo>
                    <a:pt x="707572" y="188265"/>
                  </a:lnTo>
                  <a:cubicBezTo>
                    <a:pt x="807241" y="0"/>
                    <a:pt x="875340" y="3207"/>
                    <a:pt x="794658" y="3207"/>
                  </a:cubicBezTo>
                  <a:lnTo>
                    <a:pt x="370115" y="14093"/>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 name="圖片 10" descr="彰化縣產業發展構想.png"/>
          <p:cNvPicPr>
            <a:picLocks noChangeAspect="1"/>
          </p:cNvPicPr>
          <p:nvPr/>
        </p:nvPicPr>
        <p:blipFill>
          <a:blip r:embed="rId3" cstate="print"/>
          <a:srcRect l="5322" t="45833" r="74501" b="39583"/>
          <a:stretch>
            <a:fillRect/>
          </a:stretch>
        </p:blipFill>
        <p:spPr>
          <a:xfrm>
            <a:off x="2267744" y="1196752"/>
            <a:ext cx="4629150" cy="4629150"/>
          </a:xfrm>
          <a:prstGeom prst="rect">
            <a:avLst/>
          </a:prstGeom>
        </p:spPr>
      </p:pic>
      <p:sp>
        <p:nvSpPr>
          <p:cNvPr id="12" name="文字方塊 11"/>
          <p:cNvSpPr txBox="1"/>
          <p:nvPr/>
        </p:nvSpPr>
        <p:spPr>
          <a:xfrm>
            <a:off x="3769500" y="3030051"/>
            <a:ext cx="2674708" cy="954107"/>
          </a:xfrm>
          <a:prstGeom prst="rect">
            <a:avLst/>
          </a:prstGeom>
          <a:noFill/>
        </p:spPr>
        <p:txBody>
          <a:bodyPr wrap="square" rtlCol="0">
            <a:spAutoFit/>
          </a:bodyPr>
          <a:lstStyle/>
          <a:p>
            <a:r>
              <a:rPr lang="zh-TW" altLang="en-US" sz="2800" b="1" dirty="0" smtClean="0">
                <a:solidFill>
                  <a:schemeClr val="bg1"/>
                </a:solidFill>
                <a:latin typeface="微軟正黑體" panose="020B0604030504040204" pitchFamily="34" charset="-120"/>
                <a:ea typeface="微軟正黑體" panose="020B0604030504040204" pitchFamily="34" charset="-120"/>
              </a:rPr>
              <a:t>簡報結束</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r>
              <a:rPr lang="zh-TW" altLang="en-US" sz="2800" b="1" dirty="0">
                <a:solidFill>
                  <a:schemeClr val="bg1"/>
                </a:solidFill>
                <a:latin typeface="微軟正黑體" panose="020B0604030504040204" pitchFamily="34" charset="-120"/>
                <a:ea typeface="微軟正黑體" panose="020B0604030504040204" pitchFamily="34" charset="-120"/>
              </a:rPr>
              <a:t>感謝聆聽</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42</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7066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5</a:t>
            </a:fld>
            <a:endParaRPr lang="zh-TW" altLang="en-US"/>
          </a:p>
        </p:txBody>
      </p:sp>
      <p:sp>
        <p:nvSpPr>
          <p:cNvPr id="5" name="矩形 4"/>
          <p:cNvSpPr/>
          <p:nvPr/>
        </p:nvSpPr>
        <p:spPr>
          <a:xfrm>
            <a:off x="678629" y="815687"/>
            <a:ext cx="7571303" cy="584775"/>
          </a:xfrm>
          <a:prstGeom prst="rect">
            <a:avLst/>
          </a:prstGeom>
        </p:spPr>
        <p:txBody>
          <a:bodyPr wrap="none">
            <a:spAutoFit/>
          </a:bodyPr>
          <a:lstStyle/>
          <a:p>
            <a:pPr algn="r" fontAlgn="base">
              <a:spcBef>
                <a:spcPct val="0"/>
              </a:spcBef>
              <a:spcAft>
                <a:spcPct val="0"/>
              </a:spcAft>
              <a:defRPr/>
            </a:pP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農業用地作農業使用認定及核發證明辦法</a:t>
            </a:r>
          </a:p>
        </p:txBody>
      </p:sp>
      <p:sp>
        <p:nvSpPr>
          <p:cNvPr id="6" name="矩形 5"/>
          <p:cNvSpPr/>
          <p:nvPr/>
        </p:nvSpPr>
        <p:spPr>
          <a:xfrm>
            <a:off x="976288" y="1415310"/>
            <a:ext cx="7121688" cy="800219"/>
          </a:xfrm>
          <a:prstGeom prst="rect">
            <a:avLst/>
          </a:prstGeom>
        </p:spPr>
        <p:txBody>
          <a:bodyPr wrap="square">
            <a:spAutoFit/>
          </a:bodyPr>
          <a:lstStyle/>
          <a:p>
            <a:pPr algn="r" fontAlgn="base">
              <a:spcBef>
                <a:spcPct val="0"/>
              </a:spcBef>
              <a:spcAft>
                <a:spcPct val="0"/>
              </a:spcAft>
              <a:defRPr/>
            </a:pP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中華民國</a:t>
            </a:r>
            <a:r>
              <a:rPr lang="en-US" altLang="zh-TW"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89</a:t>
            </a: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a:t>
            </a: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26</a:t>
            </a: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日農委會</a:t>
            </a:r>
            <a:r>
              <a:rPr lang="en-US" altLang="zh-TW"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(89)</a:t>
            </a: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農企字第</a:t>
            </a:r>
            <a:r>
              <a:rPr lang="en-US" altLang="zh-TW"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890010180</a:t>
            </a: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號令訂定</a:t>
            </a:r>
          </a:p>
          <a:p>
            <a:pPr algn="r" fontAlgn="base">
              <a:spcBef>
                <a:spcPct val="0"/>
              </a:spcBef>
              <a:spcAft>
                <a:spcPct val="0"/>
              </a:spcAft>
              <a:defRPr/>
            </a:pPr>
            <a:r>
              <a:rPr lang="zh-TW" altLang="en-US" sz="1400" dirty="0">
                <a:solidFill>
                  <a:srgbClr val="4D4D4D"/>
                </a:solidFill>
                <a:latin typeface="微軟正黑體" panose="020B0604030504040204" pitchFamily="34" charset="-120"/>
                <a:ea typeface="微軟正黑體" panose="020B0604030504040204" pitchFamily="34" charset="-120"/>
              </a:rPr>
              <a:t>中華民國</a:t>
            </a:r>
            <a:r>
              <a:rPr lang="en-US" altLang="zh-TW" sz="1400" dirty="0">
                <a:solidFill>
                  <a:srgbClr val="4D4D4D"/>
                </a:solidFill>
                <a:latin typeface="微軟正黑體" panose="020B0604030504040204" pitchFamily="34" charset="-120"/>
                <a:ea typeface="微軟正黑體" panose="020B0604030504040204" pitchFamily="34" charset="-120"/>
              </a:rPr>
              <a:t>89</a:t>
            </a:r>
            <a:r>
              <a:rPr lang="zh-TW" altLang="en-US" sz="1400" dirty="0">
                <a:solidFill>
                  <a:srgbClr val="4D4D4D"/>
                </a:solidFill>
                <a:latin typeface="微軟正黑體" panose="020B0604030504040204" pitchFamily="34" charset="-120"/>
                <a:ea typeface="微軟正黑體" panose="020B0604030504040204" pitchFamily="34" charset="-120"/>
              </a:rPr>
              <a:t>年</a:t>
            </a:r>
            <a:r>
              <a:rPr lang="en-US" altLang="zh-TW" sz="1400" dirty="0">
                <a:solidFill>
                  <a:srgbClr val="4D4D4D"/>
                </a:solidFill>
                <a:latin typeface="微軟正黑體" panose="020B0604030504040204" pitchFamily="34" charset="-120"/>
                <a:ea typeface="微軟正黑體" panose="020B0604030504040204" pitchFamily="34" charset="-120"/>
              </a:rPr>
              <a:t>7</a:t>
            </a:r>
            <a:r>
              <a:rPr lang="zh-TW" altLang="en-US" sz="1400" dirty="0">
                <a:solidFill>
                  <a:srgbClr val="4D4D4D"/>
                </a:solidFill>
                <a:latin typeface="微軟正黑體" panose="020B0604030504040204" pitchFamily="34" charset="-120"/>
                <a:ea typeface="微軟正黑體" panose="020B0604030504040204" pitchFamily="34" charset="-120"/>
              </a:rPr>
              <a:t>月</a:t>
            </a:r>
            <a:r>
              <a:rPr lang="en-US" altLang="zh-TW" sz="1400" dirty="0">
                <a:solidFill>
                  <a:srgbClr val="4D4D4D"/>
                </a:solidFill>
                <a:latin typeface="微軟正黑體" panose="020B0604030504040204" pitchFamily="34" charset="-120"/>
                <a:ea typeface="微軟正黑體" panose="020B0604030504040204" pitchFamily="34" charset="-120"/>
              </a:rPr>
              <a:t>26</a:t>
            </a:r>
            <a:r>
              <a:rPr lang="zh-TW" altLang="en-US" sz="1400" dirty="0">
                <a:solidFill>
                  <a:srgbClr val="4D4D4D"/>
                </a:solidFill>
                <a:latin typeface="微軟正黑體" panose="020B0604030504040204" pitchFamily="34" charset="-120"/>
                <a:ea typeface="微軟正黑體" panose="020B0604030504040204" pitchFamily="34" charset="-120"/>
              </a:rPr>
              <a:t>日內政部</a:t>
            </a:r>
            <a:r>
              <a:rPr lang="en-US" altLang="zh-TW" sz="1400" dirty="0">
                <a:solidFill>
                  <a:srgbClr val="4D4D4D"/>
                </a:solidFill>
                <a:latin typeface="微軟正黑體" panose="020B0604030504040204" pitchFamily="34" charset="-120"/>
                <a:ea typeface="微軟正黑體" panose="020B0604030504040204" pitchFamily="34" charset="-120"/>
              </a:rPr>
              <a:t>(89)</a:t>
            </a:r>
            <a:r>
              <a:rPr lang="zh-TW" altLang="en-US" sz="1400" dirty="0">
                <a:solidFill>
                  <a:srgbClr val="4D4D4D"/>
                </a:solidFill>
                <a:latin typeface="微軟正黑體" panose="020B0604030504040204" pitchFamily="34" charset="-120"/>
                <a:ea typeface="微軟正黑體" panose="020B0604030504040204" pitchFamily="34" charset="-120"/>
              </a:rPr>
              <a:t>台內中地字第</a:t>
            </a:r>
            <a:r>
              <a:rPr lang="en-US" altLang="zh-TW" sz="1400" dirty="0">
                <a:solidFill>
                  <a:srgbClr val="4D4D4D"/>
                </a:solidFill>
                <a:latin typeface="微軟正黑體" panose="020B0604030504040204" pitchFamily="34" charset="-120"/>
                <a:ea typeface="微軟正黑體" panose="020B0604030504040204" pitchFamily="34" charset="-120"/>
              </a:rPr>
              <a:t>8979945</a:t>
            </a:r>
            <a:r>
              <a:rPr lang="zh-TW" altLang="en-US" sz="1400" dirty="0">
                <a:solidFill>
                  <a:srgbClr val="4D4D4D"/>
                </a:solidFill>
                <a:latin typeface="微軟正黑體" panose="020B0604030504040204" pitchFamily="34" charset="-120"/>
                <a:ea typeface="微軟正黑體" panose="020B0604030504040204" pitchFamily="34" charset="-120"/>
              </a:rPr>
              <a:t>號令訂定</a:t>
            </a:r>
          </a:p>
          <a:p>
            <a:pPr algn="r" fontAlgn="base">
              <a:spcBef>
                <a:spcPct val="0"/>
              </a:spcBef>
              <a:spcAft>
                <a:spcPct val="0"/>
              </a:spcAft>
              <a:defRPr/>
            </a:pPr>
            <a:r>
              <a:rPr lang="zh-TW" altLang="en-US" sz="1400" dirty="0">
                <a:solidFill>
                  <a:srgbClr val="4D4D4D"/>
                </a:solidFill>
                <a:latin typeface="微軟正黑體" panose="020B0604030504040204" pitchFamily="34" charset="-120"/>
                <a:ea typeface="微軟正黑體" panose="020B0604030504040204" pitchFamily="34" charset="-120"/>
              </a:rPr>
              <a:t>中華民國</a:t>
            </a:r>
            <a:r>
              <a:rPr lang="en-US" altLang="zh-TW" sz="1400" dirty="0">
                <a:solidFill>
                  <a:srgbClr val="4D4D4D"/>
                </a:solidFill>
                <a:latin typeface="微軟正黑體" panose="020B0604030504040204" pitchFamily="34" charset="-120"/>
                <a:ea typeface="微軟正黑體" panose="020B0604030504040204" pitchFamily="34" charset="-120"/>
              </a:rPr>
              <a:t>89</a:t>
            </a:r>
            <a:r>
              <a:rPr lang="zh-TW" altLang="en-US" sz="1400" dirty="0">
                <a:solidFill>
                  <a:srgbClr val="4D4D4D"/>
                </a:solidFill>
                <a:latin typeface="微軟正黑體" panose="020B0604030504040204" pitchFamily="34" charset="-120"/>
                <a:ea typeface="微軟正黑體" panose="020B0604030504040204" pitchFamily="34" charset="-120"/>
              </a:rPr>
              <a:t>年</a:t>
            </a:r>
            <a:r>
              <a:rPr lang="en-US" altLang="zh-TW" sz="1400" dirty="0">
                <a:solidFill>
                  <a:srgbClr val="4D4D4D"/>
                </a:solidFill>
                <a:latin typeface="微軟正黑體" panose="020B0604030504040204" pitchFamily="34" charset="-120"/>
                <a:ea typeface="微軟正黑體" panose="020B0604030504040204" pitchFamily="34" charset="-120"/>
              </a:rPr>
              <a:t>7</a:t>
            </a:r>
            <a:r>
              <a:rPr lang="zh-TW" altLang="en-US" sz="1400" dirty="0">
                <a:solidFill>
                  <a:srgbClr val="4D4D4D"/>
                </a:solidFill>
                <a:latin typeface="微軟正黑體" panose="020B0604030504040204" pitchFamily="34" charset="-120"/>
                <a:ea typeface="微軟正黑體" panose="020B0604030504040204" pitchFamily="34" charset="-120"/>
              </a:rPr>
              <a:t>月</a:t>
            </a:r>
            <a:r>
              <a:rPr lang="en-US" altLang="zh-TW" sz="1400" dirty="0">
                <a:solidFill>
                  <a:srgbClr val="4D4D4D"/>
                </a:solidFill>
                <a:latin typeface="微軟正黑體" panose="020B0604030504040204" pitchFamily="34" charset="-120"/>
                <a:ea typeface="微軟正黑體" panose="020B0604030504040204" pitchFamily="34" charset="-120"/>
              </a:rPr>
              <a:t>26</a:t>
            </a:r>
            <a:r>
              <a:rPr lang="zh-TW" altLang="en-US" sz="1400" dirty="0">
                <a:solidFill>
                  <a:srgbClr val="4D4D4D"/>
                </a:solidFill>
                <a:latin typeface="微軟正黑體" panose="020B0604030504040204" pitchFamily="34" charset="-120"/>
                <a:ea typeface="微軟正黑體" panose="020B0604030504040204" pitchFamily="34" charset="-120"/>
              </a:rPr>
              <a:t>日財政部台財稅第</a:t>
            </a:r>
            <a:r>
              <a:rPr lang="en-US" altLang="zh-TW" sz="1400" dirty="0">
                <a:solidFill>
                  <a:srgbClr val="4D4D4D"/>
                </a:solidFill>
                <a:latin typeface="微軟正黑體" panose="020B0604030504040204" pitchFamily="34" charset="-120"/>
                <a:ea typeface="微軟正黑體" panose="020B0604030504040204" pitchFamily="34" charset="-120"/>
              </a:rPr>
              <a:t>0890048779</a:t>
            </a:r>
            <a:r>
              <a:rPr lang="zh-TW" altLang="en-US" sz="1400" dirty="0">
                <a:solidFill>
                  <a:srgbClr val="4D4D4D"/>
                </a:solidFill>
                <a:latin typeface="微軟正黑體" panose="020B0604030504040204" pitchFamily="34" charset="-120"/>
                <a:ea typeface="微軟正黑體" panose="020B0604030504040204" pitchFamily="34" charset="-120"/>
              </a:rPr>
              <a:t>號令訂定</a:t>
            </a:r>
          </a:p>
        </p:txBody>
      </p:sp>
      <p:sp>
        <p:nvSpPr>
          <p:cNvPr id="7" name="矩形 6"/>
          <p:cNvSpPr/>
          <p:nvPr/>
        </p:nvSpPr>
        <p:spPr>
          <a:xfrm>
            <a:off x="469900" y="2276475"/>
            <a:ext cx="8353425" cy="4248150"/>
          </a:xfrm>
          <a:prstGeom prst="rect">
            <a:avLst/>
          </a:prstGeom>
        </p:spPr>
        <p:txBody>
          <a:bodyPr>
            <a:spAutoFit/>
          </a:bodyPr>
          <a:lstStyle/>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第 </a:t>
            </a:r>
            <a:r>
              <a:rPr lang="en-US" altLang="zh-TW" sz="1400" dirty="0">
                <a:solidFill>
                  <a:srgbClr val="4D4D4D">
                    <a:lumMod val="50000"/>
                  </a:srgbClr>
                </a:solidFill>
                <a:latin typeface="微軟正黑體" panose="020B0604030504040204" pitchFamily="34" charset="-120"/>
                <a:ea typeface="微軟正黑體" panose="020B0604030504040204" pitchFamily="34" charset="-120"/>
              </a:rPr>
              <a:t>1 </a:t>
            </a: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條</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本辦法依農業發展條例（以下簡稱本條例）第三條第二項及第三十九條規定訂定之。</a:t>
            </a:r>
          </a:p>
          <a:p>
            <a:pPr fontAlgn="base">
              <a:spcBef>
                <a:spcPct val="0"/>
              </a:spcBef>
              <a:spcAft>
                <a:spcPct val="0"/>
              </a:spcAft>
              <a:defRPr/>
            </a:pPr>
            <a:endParaRPr lang="zh-TW" altLang="en-US" sz="800" dirty="0">
              <a:solidFill>
                <a:srgbClr val="4D4D4D">
                  <a:lumMod val="50000"/>
                </a:srgbClr>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第 </a:t>
            </a:r>
            <a:r>
              <a:rPr lang="en-US" altLang="zh-TW" sz="1400" dirty="0">
                <a:solidFill>
                  <a:srgbClr val="4D4D4D">
                    <a:lumMod val="50000"/>
                  </a:srgbClr>
                </a:solidFill>
                <a:latin typeface="微軟正黑體" panose="020B0604030504040204" pitchFamily="34" charset="-120"/>
                <a:ea typeface="微軟正黑體" panose="020B0604030504040204" pitchFamily="34" charset="-120"/>
              </a:rPr>
              <a:t>2 </a:t>
            </a: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條</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本辦法所稱農業用地之範圍，係指本條例施行細則第二條第一項所定之農業用地。</a:t>
            </a:r>
          </a:p>
          <a:p>
            <a:pPr fontAlgn="base">
              <a:spcBef>
                <a:spcPct val="0"/>
              </a:spcBef>
              <a:spcAft>
                <a:spcPct val="0"/>
              </a:spcAft>
              <a:defRPr/>
            </a:pPr>
            <a:endParaRPr lang="zh-TW" altLang="en-US" sz="800" dirty="0">
              <a:solidFill>
                <a:srgbClr val="4D4D4D">
                  <a:lumMod val="50000"/>
                </a:srgbClr>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第 </a:t>
            </a:r>
            <a:r>
              <a:rPr lang="en-US" altLang="zh-TW" sz="1400" dirty="0">
                <a:solidFill>
                  <a:srgbClr val="4D4D4D">
                    <a:lumMod val="50000"/>
                  </a:srgbClr>
                </a:solidFill>
                <a:latin typeface="微軟正黑體" panose="020B0604030504040204" pitchFamily="34" charset="-120"/>
                <a:ea typeface="微軟正黑體" panose="020B0604030504040204" pitchFamily="34" charset="-120"/>
              </a:rPr>
              <a:t>3 </a:t>
            </a: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條</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申請人依本辦法申請農業用地作農業使用證明，其用途限於下列各款：                         </a:t>
            </a:r>
            <a:endParaRPr lang="en-US" altLang="zh-TW" sz="1400" dirty="0">
              <a:solidFill>
                <a:srgbClr val="4D4D4D">
                  <a:lumMod val="50000"/>
                </a:srgbClr>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一、依本條例第十八條規定申請興建自用農舍者。 　</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二、依本條例第三十一條規定辦理耕地所有權移轉登記者。</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三、依本條例第三十七條第一項規定申請農業用地移轉不課徵土地增值稅者。</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四、依本條例第三十八條規定申請農業用地及其地上農作物免徵遺產稅、贈與稅或田賦者。</a:t>
            </a:r>
          </a:p>
          <a:p>
            <a:pPr fontAlgn="base">
              <a:spcBef>
                <a:spcPct val="0"/>
              </a:spcBef>
              <a:spcAft>
                <a:spcPct val="0"/>
              </a:spcAft>
              <a:defRPr/>
            </a:pPr>
            <a:endParaRPr lang="zh-TW" altLang="en-US" sz="800" dirty="0">
              <a:solidFill>
                <a:srgbClr val="4D4D4D">
                  <a:lumMod val="50000"/>
                </a:srgbClr>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第 </a:t>
            </a:r>
            <a:r>
              <a:rPr lang="en-US" altLang="zh-TW" sz="1400" dirty="0">
                <a:solidFill>
                  <a:srgbClr val="4D4D4D">
                    <a:lumMod val="50000"/>
                  </a:srgbClr>
                </a:solidFill>
                <a:latin typeface="微軟正黑體" panose="020B0604030504040204" pitchFamily="34" charset="-120"/>
                <a:ea typeface="微軟正黑體" panose="020B0604030504040204" pitchFamily="34" charset="-120"/>
              </a:rPr>
              <a:t>4 </a:t>
            </a: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條</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依本條例第三十一條但書規定，耕地因繼承或法院拍賣之移轉，可逕依法辦理耕地所有權移轉登記，免再依本辦法申請作農業使用證明或符合土地使用管制規定之證明；但申請人為申請免徵遺產稅或不課徵土地增值稅者，仍應依本辦法申請核發作農業使用證明。</a:t>
            </a:r>
          </a:p>
          <a:p>
            <a:pPr fontAlgn="base">
              <a:spcBef>
                <a:spcPct val="0"/>
              </a:spcBef>
              <a:spcAft>
                <a:spcPct val="0"/>
              </a:spcAft>
              <a:defRPr/>
            </a:pPr>
            <a:endParaRPr lang="zh-TW" altLang="en-US" sz="800" dirty="0">
              <a:solidFill>
                <a:srgbClr val="4D4D4D">
                  <a:lumMod val="50000"/>
                </a:srgbClr>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第 </a:t>
            </a:r>
            <a:r>
              <a:rPr lang="en-US" altLang="zh-TW" sz="1400" dirty="0">
                <a:solidFill>
                  <a:srgbClr val="4D4D4D">
                    <a:lumMod val="50000"/>
                  </a:srgbClr>
                </a:solidFill>
                <a:latin typeface="微軟正黑體" panose="020B0604030504040204" pitchFamily="34" charset="-120"/>
                <a:ea typeface="微軟正黑體" panose="020B0604030504040204" pitchFamily="34" charset="-120"/>
              </a:rPr>
              <a:t>5 </a:t>
            </a: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條</a:t>
            </a:r>
          </a:p>
          <a:p>
            <a:pPr fontAlgn="base">
              <a:spcBef>
                <a:spcPct val="0"/>
              </a:spcBef>
              <a:spcAft>
                <a:spcPct val="0"/>
              </a:spcAft>
              <a:defRPr/>
            </a:pPr>
            <a:r>
              <a:rPr lang="zh-TW" altLang="en-US" sz="1400" dirty="0">
                <a:solidFill>
                  <a:srgbClr val="4D4D4D">
                    <a:lumMod val="50000"/>
                  </a:srgbClr>
                </a:solidFill>
                <a:latin typeface="微軟正黑體" panose="020B0604030504040204" pitchFamily="34" charset="-120"/>
                <a:ea typeface="微軟正黑體" panose="020B0604030504040204" pitchFamily="34" charset="-120"/>
              </a:rPr>
              <a:t>農民團體、農業企業機構或農業試驗研究機構依本條例第三十四條承受耕地時，應依本辦法申請核發證明，並取得完稅證明後，始得向土地登記機關辦理所有權移轉登記。</a:t>
            </a:r>
          </a:p>
        </p:txBody>
      </p:sp>
      <p:sp>
        <p:nvSpPr>
          <p:cNvPr id="8" name="矩形 7"/>
          <p:cNvSpPr/>
          <p:nvPr/>
        </p:nvSpPr>
        <p:spPr>
          <a:xfrm>
            <a:off x="6192838" y="3505200"/>
            <a:ext cx="2405062" cy="523875"/>
          </a:xfrm>
          <a:prstGeom prst="rect">
            <a:avLst/>
          </a:prstGeom>
        </p:spPr>
        <p:txBody>
          <a:bodyPr wrap="none">
            <a:spAutoFit/>
          </a:bodyPr>
          <a:lstStyle/>
          <a:p>
            <a:pPr algn="r" fontAlgn="base">
              <a:spcBef>
                <a:spcPct val="0"/>
              </a:spcBef>
              <a:spcAft>
                <a:spcPct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條文總計</a:t>
            </a:r>
            <a:r>
              <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21</a:t>
            </a: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p:txBody>
      </p:sp>
      <p:sp>
        <p:nvSpPr>
          <p:cNvPr id="9" name="手繪多邊形 8"/>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11" name="圖片 10"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12" name="文字方塊 11"/>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38318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手繪多邊形 11"/>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42844" y="254792"/>
            <a:ext cx="1071570" cy="369332"/>
          </a:xfrm>
          <a:prstGeom prst="rect">
            <a:avLst/>
          </a:prstGeom>
          <a:noFill/>
        </p:spPr>
        <p:txBody>
          <a:bodyPr wrap="square" rtlCol="0">
            <a:spAutoFit/>
          </a:bodyPr>
          <a:lstStyle/>
          <a:p>
            <a:r>
              <a:rPr lang="zh-TW" altLang="en-US" dirty="0" smtClean="0">
                <a:solidFill>
                  <a:schemeClr val="tx1">
                    <a:lumMod val="75000"/>
                    <a:lumOff val="25000"/>
                  </a:schemeClr>
                </a:solidFill>
                <a:latin typeface="華康新特明體" pitchFamily="49" charset="-120"/>
                <a:ea typeface="華康新特明體" pitchFamily="49" charset="-120"/>
              </a:rPr>
              <a:t>彰化縣</a:t>
            </a:r>
            <a:endParaRPr lang="zh-TW" altLang="en-US" dirty="0">
              <a:solidFill>
                <a:schemeClr val="tx1">
                  <a:lumMod val="75000"/>
                  <a:lumOff val="25000"/>
                </a:schemeClr>
              </a:solidFill>
              <a:latin typeface="華康新特明體" pitchFamily="49" charset="-120"/>
              <a:ea typeface="華康新特明體" pitchFamily="49" charset="-120"/>
            </a:endParaRPr>
          </a:p>
        </p:txBody>
      </p:sp>
      <p:pic>
        <p:nvPicPr>
          <p:cNvPr id="14" name="圖片 13"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4" name="文字方塊 3"/>
          <p:cNvSpPr txBox="1"/>
          <p:nvPr/>
        </p:nvSpPr>
        <p:spPr>
          <a:xfrm>
            <a:off x="1214414" y="887873"/>
            <a:ext cx="3057247" cy="584775"/>
          </a:xfrm>
          <a:prstGeom prst="rect">
            <a:avLst/>
          </a:prstGeom>
          <a:noFill/>
        </p:spPr>
        <p:txBody>
          <a:bodyPr wrap="none" rtlCol="0">
            <a:spAutoFit/>
          </a:bodyPr>
          <a:lstStyle/>
          <a:p>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農作使用的樣態</a:t>
            </a:r>
          </a:p>
        </p:txBody>
      </p:sp>
      <p:sp>
        <p:nvSpPr>
          <p:cNvPr id="6" name="矩形 5"/>
          <p:cNvSpPr/>
          <p:nvPr/>
        </p:nvSpPr>
        <p:spPr>
          <a:xfrm>
            <a:off x="1267848" y="1443841"/>
            <a:ext cx="7518993" cy="1292662"/>
          </a:xfrm>
          <a:prstGeom prst="rect">
            <a:avLst/>
          </a:prstGeom>
          <a:solidFill>
            <a:srgbClr val="FFFF00"/>
          </a:solidFill>
        </p:spPr>
        <p:txBody>
          <a:bodyPr wrap="square">
            <a:spAutoFit/>
          </a:bodyPr>
          <a:lstStyle/>
          <a:p>
            <a:pPr algn="just"/>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農業用地作農業使用認定及核發證明辦法</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第</a:t>
            </a:r>
            <a:r>
              <a:rPr lang="en-US" altLang="zh-TW" sz="1200" dirty="0">
                <a:latin typeface="微軟正黑體" panose="020B0604030504040204" pitchFamily="34" charset="-120"/>
                <a:ea typeface="微軟正黑體" panose="020B0604030504040204" pitchFamily="34" charset="-120"/>
              </a:rPr>
              <a:t>4</a:t>
            </a:r>
            <a:r>
              <a:rPr lang="zh-TW" altLang="en-US" sz="1200" dirty="0">
                <a:latin typeface="微軟正黑體" panose="020B0604030504040204" pitchFamily="34" charset="-120"/>
                <a:ea typeface="微軟正黑體" panose="020B0604030504040204" pitchFamily="34" charset="-120"/>
              </a:rPr>
              <a:t>條規定：農業用地符合下列情形，且無第</a:t>
            </a:r>
            <a:r>
              <a:rPr lang="en-US" altLang="zh-TW" sz="1200" dirty="0">
                <a:latin typeface="微軟正黑體" panose="020B0604030504040204" pitchFamily="34" charset="-120"/>
                <a:ea typeface="微軟正黑體" panose="020B0604030504040204" pitchFamily="34" charset="-120"/>
              </a:rPr>
              <a:t>5</a:t>
            </a:r>
            <a:r>
              <a:rPr lang="zh-TW" altLang="en-US" sz="1200" dirty="0">
                <a:latin typeface="微軟正黑體" panose="020B0604030504040204" pitchFamily="34" charset="-120"/>
                <a:ea typeface="微軟正黑體" panose="020B0604030504040204" pitchFamily="34" charset="-120"/>
              </a:rPr>
              <a:t>條所定情形者，認定為作農業使用：</a:t>
            </a:r>
            <a:r>
              <a:rPr lang="zh-TW" altLang="en-US" sz="1400" b="1" dirty="0">
                <a:latin typeface="微軟正黑體" panose="020B0604030504040204" pitchFamily="34" charset="-120"/>
                <a:ea typeface="微軟正黑體" panose="020B0604030504040204" pitchFamily="34" charset="-120"/>
              </a:rPr>
              <a:t>一、依法實際供農作、森林、養殖、畜牧、保育及設置相關之農業設施或農舍使用者；其依規定辦理休耕、休養、停養或有不可抗力等事由，而未實際供農作、森林、養殖、畜牧使用者，視為作農業使用。</a:t>
            </a:r>
            <a:r>
              <a:rPr lang="zh-TW" altLang="en-US" sz="1200" b="1" dirty="0">
                <a:solidFill>
                  <a:srgbClr val="0000FF"/>
                </a:solidFill>
                <a:latin typeface="微軟正黑體" panose="020B0604030504040204" pitchFamily="34" charset="-120"/>
                <a:ea typeface="微軟正黑體" panose="020B0604030504040204" pitchFamily="34" charset="-120"/>
              </a:rPr>
              <a:t>二、農業用地上施設有農業設施，並檢附下列各款文件之一</a:t>
            </a:r>
            <a:r>
              <a:rPr lang="zh-TW" altLang="en-US" sz="1200" b="1" dirty="0" smtClean="0">
                <a:solidFill>
                  <a:srgbClr val="0000FF"/>
                </a:solidFill>
                <a:latin typeface="微軟正黑體" panose="020B0604030504040204" pitchFamily="34" charset="-120"/>
                <a:ea typeface="微軟正黑體" panose="020B0604030504040204" pitchFamily="34" charset="-120"/>
              </a:rPr>
              <a:t>：（</a:t>
            </a:r>
            <a:r>
              <a:rPr lang="zh-TW" altLang="en-US" sz="1200" b="1" dirty="0">
                <a:solidFill>
                  <a:srgbClr val="0000FF"/>
                </a:solidFill>
                <a:latin typeface="微軟正黑體" panose="020B0604030504040204" pitchFamily="34" charset="-120"/>
                <a:ea typeface="微軟正黑體" panose="020B0604030504040204" pitchFamily="34" charset="-120"/>
              </a:rPr>
              <a:t>一）容許使用同意書及建築執照。但依法免申請建築執照者，免附</a:t>
            </a:r>
            <a:r>
              <a:rPr lang="zh-TW" altLang="en-US" sz="1200" b="1" dirty="0" smtClean="0">
                <a:solidFill>
                  <a:srgbClr val="0000FF"/>
                </a:solidFill>
                <a:latin typeface="微軟正黑體" panose="020B0604030504040204" pitchFamily="34" charset="-120"/>
                <a:ea typeface="微軟正黑體" panose="020B0604030504040204" pitchFamily="34" charset="-120"/>
              </a:rPr>
              <a:t>建築執照。（</a:t>
            </a:r>
            <a:r>
              <a:rPr lang="zh-TW" altLang="en-US" sz="1200" b="1" dirty="0">
                <a:solidFill>
                  <a:srgbClr val="0000FF"/>
                </a:solidFill>
                <a:latin typeface="微軟正黑體" panose="020B0604030504040204" pitchFamily="34" charset="-120"/>
                <a:ea typeface="微軟正黑體" panose="020B0604030504040204" pitchFamily="34" charset="-120"/>
              </a:rPr>
              <a:t>二）農業設施得為從來使用之證明文件</a:t>
            </a:r>
            <a:r>
              <a:rPr lang="zh-TW" altLang="en-US" sz="1200" b="1" dirty="0" smtClean="0">
                <a:solidFill>
                  <a:srgbClr val="0000FF"/>
                </a:solidFill>
                <a:latin typeface="微軟正黑體" panose="020B0604030504040204" pitchFamily="34" charset="-120"/>
                <a:ea typeface="微軟正黑體" panose="020B0604030504040204" pitchFamily="34" charset="-120"/>
              </a:rPr>
              <a:t>。三</a:t>
            </a:r>
            <a:r>
              <a:rPr lang="zh-TW" altLang="en-US" sz="1200" b="1" dirty="0">
                <a:solidFill>
                  <a:srgbClr val="0000FF"/>
                </a:solidFill>
                <a:latin typeface="微軟正黑體" panose="020B0604030504040204" pitchFamily="34" charset="-120"/>
                <a:ea typeface="微軟正黑體" panose="020B0604030504040204" pitchFamily="34" charset="-120"/>
              </a:rPr>
              <a:t>、農業用地上興建有農舍，並檢附農舍之建築執照。</a:t>
            </a:r>
          </a:p>
        </p:txBody>
      </p:sp>
      <p:pic>
        <p:nvPicPr>
          <p:cNvPr id="1026" name="Picture 2" descr="提升農作方式是否有益於改善氣候變遷？"/>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830441"/>
            <a:ext cx="2614991" cy="1724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農委會預計農曆年前，推出「登記保障收入」新制，第一個就鎖定高麗菜。（資料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205" y="4725144"/>
            <a:ext cx="2663636" cy="17757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content.ftpe5-1.fna.fbcdn.net/v/t1.0-9/31959796_945999412227163_5697936195942612992_o.jpg?_nc_cat=109&amp;ccb=2&amp;_nc_sid=6e5ad9&amp;_nc_ohc=czEJGe8uYzsAX8lekvy&amp;_nc_ht=scontent.ftpe5-1.fna&amp;oh=680672e24b539d9f46463e0d8375ac8d&amp;oe=5FCEEB3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1528" y="2830441"/>
            <a:ext cx="2868624" cy="1724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mms.digitimes.com/NewsImg/2019/0814/566318-1-NK5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4905" y="4740190"/>
            <a:ext cx="2865247" cy="17607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辣椒農作。綠色辣椒在農場背景 - 免版稅住宅區圖庫照片"/>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168" y="4740190"/>
            <a:ext cx="2702674" cy="17607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1.share.photo.xuite.net/h460420/1104cca/19230721/1143279561_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5049" y="2816881"/>
            <a:ext cx="2711791" cy="17514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asus\Desktop\55.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87872" y="0"/>
            <a:ext cx="1776616" cy="1443841"/>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p:cNvSpPr txBox="1"/>
          <p:nvPr/>
        </p:nvSpPr>
        <p:spPr>
          <a:xfrm>
            <a:off x="6243512" y="4260519"/>
            <a:ext cx="2383986" cy="307777"/>
          </a:xfrm>
          <a:prstGeom prst="rect">
            <a:avLst/>
          </a:prstGeom>
          <a:noFill/>
        </p:spPr>
        <p:txBody>
          <a:bodyPr wrap="none" rtlCol="0">
            <a:spAutoFit/>
          </a:bodyPr>
          <a:lstStyle/>
          <a:p>
            <a:r>
              <a:rPr lang="zh-TW" altLang="en-US" sz="1400" b="1" dirty="0">
                <a:solidFill>
                  <a:schemeClr val="bg1"/>
                </a:solidFill>
                <a:latin typeface="微軟正黑體" panose="020B0604030504040204" pitchFamily="34" charset="-120"/>
                <a:ea typeface="微軟正黑體" panose="020B0604030504040204" pitchFamily="34" charset="-120"/>
              </a:rPr>
              <a:t>無固定基礎的簡易</a:t>
            </a:r>
            <a:r>
              <a:rPr lang="zh-TW" altLang="en-US" sz="1400" b="1" dirty="0" smtClean="0">
                <a:solidFill>
                  <a:schemeClr val="bg1"/>
                </a:solidFill>
                <a:latin typeface="微軟正黑體" panose="020B0604030504040204" pitchFamily="34" charset="-120"/>
                <a:ea typeface="微軟正黑體" panose="020B0604030504040204" pitchFamily="34" charset="-120"/>
              </a:rPr>
              <a:t>溫室</a:t>
            </a:r>
            <a:r>
              <a:rPr lang="en-US" altLang="zh-TW" sz="1400" b="1" dirty="0" smtClean="0">
                <a:solidFill>
                  <a:schemeClr val="bg1"/>
                </a:solidFill>
                <a:latin typeface="微軟正黑體" panose="020B0604030504040204" pitchFamily="34" charset="-120"/>
                <a:ea typeface="微軟正黑體" panose="020B0604030504040204" pitchFamily="34" charset="-120"/>
              </a:rPr>
              <a:t>,</a:t>
            </a:r>
            <a:r>
              <a:rPr lang="zh-TW" altLang="en-US" sz="1400" b="1" dirty="0" smtClean="0">
                <a:solidFill>
                  <a:schemeClr val="bg1"/>
                </a:solidFill>
                <a:latin typeface="微軟正黑體" panose="020B0604030504040204" pitchFamily="34" charset="-120"/>
                <a:ea typeface="微軟正黑體" panose="020B0604030504040204" pitchFamily="34" charset="-120"/>
              </a:rPr>
              <a:t>則可</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3315535" y="6193124"/>
            <a:ext cx="2383986" cy="307777"/>
          </a:xfrm>
          <a:prstGeom prst="rect">
            <a:avLst/>
          </a:prstGeom>
          <a:noFill/>
        </p:spPr>
        <p:txBody>
          <a:bodyPr wrap="none" rtlCol="0">
            <a:spAutoFit/>
          </a:bodyPr>
          <a:lstStyle/>
          <a:p>
            <a:r>
              <a:rPr lang="zh-TW" altLang="en-US" sz="1400" b="1" dirty="0">
                <a:solidFill>
                  <a:schemeClr val="bg1"/>
                </a:solidFill>
                <a:latin typeface="微軟正黑體" panose="020B0604030504040204" pitchFamily="34" charset="-120"/>
                <a:ea typeface="微軟正黑體" panose="020B0604030504040204" pitchFamily="34" charset="-120"/>
              </a:rPr>
              <a:t>無固定基礎的簡易</a:t>
            </a:r>
            <a:r>
              <a:rPr lang="zh-TW" altLang="en-US" sz="1400" b="1" dirty="0" smtClean="0">
                <a:solidFill>
                  <a:schemeClr val="bg1"/>
                </a:solidFill>
                <a:latin typeface="微軟正黑體" panose="020B0604030504040204" pitchFamily="34" charset="-120"/>
                <a:ea typeface="微軟正黑體" panose="020B0604030504040204" pitchFamily="34" charset="-120"/>
              </a:rPr>
              <a:t>溫室</a:t>
            </a:r>
            <a:r>
              <a:rPr lang="en-US" altLang="zh-TW" sz="1400" b="1" dirty="0" smtClean="0">
                <a:solidFill>
                  <a:schemeClr val="bg1"/>
                </a:solidFill>
                <a:latin typeface="微軟正黑體" panose="020B0604030504040204" pitchFamily="34" charset="-120"/>
                <a:ea typeface="微軟正黑體" panose="020B0604030504040204" pitchFamily="34" charset="-120"/>
              </a:rPr>
              <a:t>,</a:t>
            </a:r>
            <a:r>
              <a:rPr lang="zh-TW" altLang="en-US" sz="1400" b="1" dirty="0" smtClean="0">
                <a:solidFill>
                  <a:schemeClr val="bg1"/>
                </a:solidFill>
                <a:latin typeface="微軟正黑體" panose="020B0604030504040204" pitchFamily="34" charset="-120"/>
                <a:ea typeface="微軟正黑體" panose="020B0604030504040204" pitchFamily="34" charset="-120"/>
              </a:rPr>
              <a:t>則可</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205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844" y="887873"/>
            <a:ext cx="1125004" cy="1848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69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手繪多邊形 10"/>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142844" y="254792"/>
            <a:ext cx="1071570" cy="369332"/>
          </a:xfrm>
          <a:prstGeom prst="rect">
            <a:avLst/>
          </a:prstGeom>
          <a:noFill/>
        </p:spPr>
        <p:txBody>
          <a:bodyPr wrap="square" rtlCol="0">
            <a:spAutoFit/>
          </a:bodyPr>
          <a:lstStyle/>
          <a:p>
            <a:r>
              <a:rPr lang="zh-TW" altLang="en-US" dirty="0" smtClean="0">
                <a:solidFill>
                  <a:schemeClr val="tx1">
                    <a:lumMod val="75000"/>
                    <a:lumOff val="25000"/>
                  </a:schemeClr>
                </a:solidFill>
                <a:latin typeface="華康新特明體" pitchFamily="49" charset="-120"/>
                <a:ea typeface="華康新特明體" pitchFamily="49" charset="-120"/>
              </a:rPr>
              <a:t>彰化縣</a:t>
            </a:r>
            <a:endParaRPr lang="zh-TW" altLang="en-US" dirty="0">
              <a:solidFill>
                <a:schemeClr val="tx1">
                  <a:lumMod val="75000"/>
                  <a:lumOff val="25000"/>
                </a:schemeClr>
              </a:solidFill>
              <a:latin typeface="華康新特明體" pitchFamily="49" charset="-120"/>
              <a:ea typeface="華康新特明體" pitchFamily="49" charset="-120"/>
            </a:endParaRPr>
          </a:p>
        </p:txBody>
      </p:sp>
      <p:pic>
        <p:nvPicPr>
          <p:cNvPr id="13" name="圖片 12"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pic>
        <p:nvPicPr>
          <p:cNvPr id="2050" name="Picture 2" descr="苗圃,植物,树苗"/>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85" y="729109"/>
            <a:ext cx="2588773" cy="17258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長青農場開幕銀髮族種菜樂| 好房網Ne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729109"/>
            <a:ext cx="2736304" cy="172475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sus\Desktop\55.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859" y="2554796"/>
            <a:ext cx="2769277" cy="19543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asus\Desktop\77.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859" y="4653136"/>
            <a:ext cx="2769277"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asus\Desktop\88.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729109"/>
            <a:ext cx="2774682" cy="1724756"/>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傳統穴盤逐一取苗、挖穴、種植、覆土的定植方式相當耗費人力，定植1000株苗要花一小時以上；但是使用「多功能紙漿育苗盤」，一次就能讓25株苗定植完成，想要種植1000株苗花不到4分鐘，讓育苗、定植作業一氣呵成。"/>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160" y="2642840"/>
            <a:ext cx="2774682" cy="186628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109年對地綠色環境給付計畫新增措施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4901" y="4658797"/>
            <a:ext cx="2806248" cy="193855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109年對地綠色環境給付計畫新增措施.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7585" y="2593541"/>
            <a:ext cx="2588773" cy="1941579"/>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颱風來臨前將簡易防颱網室四周圍百吉網放下來固定，可達到防減災效。"/>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503" y="4658796"/>
            <a:ext cx="2573341" cy="1938556"/>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89978" y="6280644"/>
            <a:ext cx="2383986" cy="307777"/>
          </a:xfrm>
          <a:prstGeom prst="rect">
            <a:avLst/>
          </a:prstGeom>
          <a:noFill/>
        </p:spPr>
        <p:txBody>
          <a:bodyPr wrap="none" rtlCol="0">
            <a:spAutoFit/>
          </a:bodyPr>
          <a:lstStyle/>
          <a:p>
            <a:r>
              <a:rPr lang="zh-TW" altLang="en-US" sz="1400" b="1" dirty="0">
                <a:solidFill>
                  <a:schemeClr val="bg1"/>
                </a:solidFill>
                <a:latin typeface="微軟正黑體" panose="020B0604030504040204" pitchFamily="34" charset="-120"/>
                <a:ea typeface="微軟正黑體" panose="020B0604030504040204" pitchFamily="34" charset="-120"/>
              </a:rPr>
              <a:t>無固定基礎的簡易</a:t>
            </a:r>
            <a:r>
              <a:rPr lang="zh-TW" altLang="en-US" sz="1400" b="1" dirty="0" smtClean="0">
                <a:solidFill>
                  <a:schemeClr val="bg1"/>
                </a:solidFill>
                <a:latin typeface="微軟正黑體" panose="020B0604030504040204" pitchFamily="34" charset="-120"/>
                <a:ea typeface="微軟正黑體" panose="020B0604030504040204" pitchFamily="34" charset="-120"/>
              </a:rPr>
              <a:t>溫室</a:t>
            </a:r>
            <a:r>
              <a:rPr lang="en-US" altLang="zh-TW" sz="1400" b="1" dirty="0" smtClean="0">
                <a:solidFill>
                  <a:schemeClr val="bg1"/>
                </a:solidFill>
                <a:latin typeface="微軟正黑體" panose="020B0604030504040204" pitchFamily="34" charset="-120"/>
                <a:ea typeface="微軟正黑體" panose="020B0604030504040204" pitchFamily="34" charset="-120"/>
              </a:rPr>
              <a:t>,</a:t>
            </a:r>
            <a:r>
              <a:rPr lang="zh-TW" altLang="en-US" sz="1400" b="1" dirty="0" smtClean="0">
                <a:solidFill>
                  <a:schemeClr val="bg1"/>
                </a:solidFill>
                <a:latin typeface="微軟正黑體" panose="020B0604030504040204" pitchFamily="34" charset="-120"/>
                <a:ea typeface="微軟正黑體" panose="020B0604030504040204" pitchFamily="34" charset="-120"/>
              </a:rPr>
              <a:t>則可</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6156176" y="4201343"/>
            <a:ext cx="2383986" cy="307777"/>
          </a:xfrm>
          <a:prstGeom prst="rect">
            <a:avLst/>
          </a:prstGeom>
          <a:noFill/>
        </p:spPr>
        <p:txBody>
          <a:bodyPr wrap="none" rtlCol="0">
            <a:spAutoFit/>
          </a:bodyPr>
          <a:lstStyle/>
          <a:p>
            <a:r>
              <a:rPr lang="zh-TW" altLang="en-US" sz="1400" b="1" dirty="0">
                <a:solidFill>
                  <a:schemeClr val="bg1"/>
                </a:solidFill>
                <a:latin typeface="微軟正黑體" panose="020B0604030504040204" pitchFamily="34" charset="-120"/>
                <a:ea typeface="微軟正黑體" panose="020B0604030504040204" pitchFamily="34" charset="-120"/>
              </a:rPr>
              <a:t>無固定基礎的簡易</a:t>
            </a:r>
            <a:r>
              <a:rPr lang="zh-TW" altLang="en-US" sz="1400" b="1" dirty="0" smtClean="0">
                <a:solidFill>
                  <a:schemeClr val="bg1"/>
                </a:solidFill>
                <a:latin typeface="微軟正黑體" panose="020B0604030504040204" pitchFamily="34" charset="-120"/>
                <a:ea typeface="微軟正黑體" panose="020B0604030504040204" pitchFamily="34" charset="-120"/>
              </a:rPr>
              <a:t>溫室</a:t>
            </a:r>
            <a:r>
              <a:rPr lang="en-US" altLang="zh-TW" sz="1400" b="1" dirty="0" smtClean="0">
                <a:solidFill>
                  <a:schemeClr val="bg1"/>
                </a:solidFill>
                <a:latin typeface="微軟正黑體" panose="020B0604030504040204" pitchFamily="34" charset="-120"/>
                <a:ea typeface="微軟正黑體" panose="020B0604030504040204" pitchFamily="34" charset="-120"/>
              </a:rPr>
              <a:t>,</a:t>
            </a:r>
            <a:r>
              <a:rPr lang="zh-TW" altLang="en-US" sz="1400" b="1" dirty="0" smtClean="0">
                <a:solidFill>
                  <a:schemeClr val="bg1"/>
                </a:solidFill>
                <a:latin typeface="微軟正黑體" panose="020B0604030504040204" pitchFamily="34" charset="-120"/>
                <a:ea typeface="微軟正黑體" panose="020B0604030504040204" pitchFamily="34" charset="-120"/>
              </a:rPr>
              <a:t>則可</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76296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8</a:t>
            </a:fld>
            <a:endParaRPr lang="zh-TW" altLang="en-US"/>
          </a:p>
        </p:txBody>
      </p:sp>
      <p:sp>
        <p:nvSpPr>
          <p:cNvPr id="7" name="文字方塊 6"/>
          <p:cNvSpPr txBox="1"/>
          <p:nvPr/>
        </p:nvSpPr>
        <p:spPr>
          <a:xfrm>
            <a:off x="3203848" y="3014954"/>
            <a:ext cx="5314275" cy="1323439"/>
          </a:xfrm>
          <a:prstGeom prst="rect">
            <a:avLst/>
          </a:prstGeom>
          <a:noFill/>
        </p:spPr>
        <p:txBody>
          <a:bodyPr wrap="none" rtlCol="0">
            <a:spAutoFit/>
          </a:bodyPr>
          <a:lstStyle/>
          <a:p>
            <a:r>
              <a:rPr lang="zh-TW" altLang="en-US" sz="8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爭議</a:t>
            </a:r>
            <a:r>
              <a:rPr lang="zh-TW" altLang="en-US" sz="8000"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r>
              <a:rPr lang="zh-TW" altLang="en-US" sz="80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樣態</a:t>
            </a:r>
          </a:p>
        </p:txBody>
      </p:sp>
      <p:pic>
        <p:nvPicPr>
          <p:cNvPr id="8" name="Picture 2" descr="C:\Users\asus\Desktop\0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43" y="908720"/>
            <a:ext cx="3269275" cy="421246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接點 8"/>
          <p:cNvCxnSpPr/>
          <p:nvPr/>
        </p:nvCxnSpPr>
        <p:spPr>
          <a:xfrm>
            <a:off x="3378718" y="4338393"/>
            <a:ext cx="5139405" cy="0"/>
          </a:xfrm>
          <a:prstGeom prst="line">
            <a:avLst/>
          </a:prstGeom>
          <a:ln/>
        </p:spPr>
        <p:style>
          <a:lnRef idx="2">
            <a:schemeClr val="dk1"/>
          </a:lnRef>
          <a:fillRef idx="0">
            <a:schemeClr val="dk1"/>
          </a:fillRef>
          <a:effectRef idx="1">
            <a:schemeClr val="dk1"/>
          </a:effectRef>
          <a:fontRef idx="minor">
            <a:schemeClr val="tx1"/>
          </a:fontRef>
        </p:style>
      </p:cxnSp>
      <p:sp>
        <p:nvSpPr>
          <p:cNvPr id="10" name="文字方塊 9"/>
          <p:cNvSpPr txBox="1"/>
          <p:nvPr/>
        </p:nvSpPr>
        <p:spPr>
          <a:xfrm>
            <a:off x="3378718" y="4414269"/>
            <a:ext cx="4948791" cy="461665"/>
          </a:xfrm>
          <a:prstGeom prst="rect">
            <a:avLst/>
          </a:prstGeom>
          <a:noFill/>
        </p:spPr>
        <p:txBody>
          <a:bodyPr wrap="none" rtlCol="0">
            <a:spAutoFit/>
          </a:bodyPr>
          <a:lstStyle/>
          <a:p>
            <a:r>
              <a:rPr lang="zh-TW" altLang="en-US" sz="2400" b="1"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舉例來看看  各位的裁量權  是如何</a:t>
            </a:r>
            <a:r>
              <a:rPr lang="en-US" altLang="zh-TW" sz="2400" b="1"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a:t>
            </a:r>
            <a:endParaRPr lang="zh-TW" altLang="en-US" sz="2400" b="1"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1" name="手繪多邊形 10"/>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13" name="圖片 12" descr="彰化縣產業發展構想.png"/>
          <p:cNvPicPr>
            <a:picLocks noChangeAspect="1"/>
          </p:cNvPicPr>
          <p:nvPr/>
        </p:nvPicPr>
        <p:blipFill>
          <a:blip r:embed="rId3" cstate="print"/>
          <a:srcRect b="99333"/>
          <a:stretch>
            <a:fillRect/>
          </a:stretch>
        </p:blipFill>
        <p:spPr>
          <a:xfrm>
            <a:off x="1000100" y="580305"/>
            <a:ext cx="7786742" cy="45719"/>
          </a:xfrm>
          <a:prstGeom prst="rect">
            <a:avLst/>
          </a:prstGeom>
        </p:spPr>
      </p:pic>
      <p:sp>
        <p:nvSpPr>
          <p:cNvPr id="14" name="文字方塊 13"/>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2030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3A81F2A0-065E-4A02-A95A-95DFC58F568C}" type="slidenum">
              <a:rPr lang="zh-TW" altLang="en-US" smtClean="0"/>
              <a:pPr/>
              <a:t>9</a:t>
            </a:fld>
            <a:endParaRPr lang="zh-TW" altLang="en-US"/>
          </a:p>
        </p:txBody>
      </p:sp>
      <p:sp>
        <p:nvSpPr>
          <p:cNvPr id="3" name="手繪多邊形 2"/>
          <p:cNvSpPr/>
          <p:nvPr/>
        </p:nvSpPr>
        <p:spPr>
          <a:xfrm>
            <a:off x="257118" y="142852"/>
            <a:ext cx="571504" cy="580329"/>
          </a:xfrm>
          <a:custGeom>
            <a:avLst/>
            <a:gdLst>
              <a:gd name="connsiteX0" fmla="*/ 4365172 w 7881258"/>
              <a:gd name="connsiteY0" fmla="*/ 0 h 8002962"/>
              <a:gd name="connsiteX1" fmla="*/ 4517572 w 7881258"/>
              <a:gd name="connsiteY1" fmla="*/ 65314 h 8002962"/>
              <a:gd name="connsiteX2" fmla="*/ 4539343 w 7881258"/>
              <a:gd name="connsiteY2" fmla="*/ 21772 h 8002962"/>
              <a:gd name="connsiteX3" fmla="*/ 4800600 w 7881258"/>
              <a:gd name="connsiteY3" fmla="*/ 152400 h 8002962"/>
              <a:gd name="connsiteX4" fmla="*/ 5007429 w 7881258"/>
              <a:gd name="connsiteY4" fmla="*/ 674914 h 8002962"/>
              <a:gd name="connsiteX5" fmla="*/ 4985658 w 7881258"/>
              <a:gd name="connsiteY5" fmla="*/ 794657 h 8002962"/>
              <a:gd name="connsiteX6" fmla="*/ 5050972 w 7881258"/>
              <a:gd name="connsiteY6" fmla="*/ 979714 h 8002962"/>
              <a:gd name="connsiteX7" fmla="*/ 5170715 w 7881258"/>
              <a:gd name="connsiteY7" fmla="*/ 1153886 h 8002962"/>
              <a:gd name="connsiteX8" fmla="*/ 5159829 w 7881258"/>
              <a:gd name="connsiteY8" fmla="*/ 1240972 h 8002962"/>
              <a:gd name="connsiteX9" fmla="*/ 5236029 w 7881258"/>
              <a:gd name="connsiteY9" fmla="*/ 1349829 h 8002962"/>
              <a:gd name="connsiteX10" fmla="*/ 5421086 w 7881258"/>
              <a:gd name="connsiteY10" fmla="*/ 1426029 h 8002962"/>
              <a:gd name="connsiteX11" fmla="*/ 5497286 w 7881258"/>
              <a:gd name="connsiteY11" fmla="*/ 1600200 h 8002962"/>
              <a:gd name="connsiteX12" fmla="*/ 5627915 w 7881258"/>
              <a:gd name="connsiteY12" fmla="*/ 1621972 h 8002962"/>
              <a:gd name="connsiteX13" fmla="*/ 5769429 w 7881258"/>
              <a:gd name="connsiteY13" fmla="*/ 1709057 h 8002962"/>
              <a:gd name="connsiteX14" fmla="*/ 5878286 w 7881258"/>
              <a:gd name="connsiteY14" fmla="*/ 1698172 h 8002962"/>
              <a:gd name="connsiteX15" fmla="*/ 6019800 w 7881258"/>
              <a:gd name="connsiteY15" fmla="*/ 1774372 h 8002962"/>
              <a:gd name="connsiteX16" fmla="*/ 6063343 w 7881258"/>
              <a:gd name="connsiteY16" fmla="*/ 1741714 h 8002962"/>
              <a:gd name="connsiteX17" fmla="*/ 6074229 w 7881258"/>
              <a:gd name="connsiteY17" fmla="*/ 1687286 h 8002962"/>
              <a:gd name="connsiteX18" fmla="*/ 6183086 w 7881258"/>
              <a:gd name="connsiteY18" fmla="*/ 1698172 h 8002962"/>
              <a:gd name="connsiteX19" fmla="*/ 6204858 w 7881258"/>
              <a:gd name="connsiteY19" fmla="*/ 1774372 h 8002962"/>
              <a:gd name="connsiteX20" fmla="*/ 6477000 w 7881258"/>
              <a:gd name="connsiteY20" fmla="*/ 1839686 h 8002962"/>
              <a:gd name="connsiteX21" fmla="*/ 6629400 w 7881258"/>
              <a:gd name="connsiteY21" fmla="*/ 1850572 h 8002962"/>
              <a:gd name="connsiteX22" fmla="*/ 6694715 w 7881258"/>
              <a:gd name="connsiteY22" fmla="*/ 1850572 h 8002962"/>
              <a:gd name="connsiteX23" fmla="*/ 6640286 w 7881258"/>
              <a:gd name="connsiteY23" fmla="*/ 1981200 h 8002962"/>
              <a:gd name="connsiteX24" fmla="*/ 6879772 w 7881258"/>
              <a:gd name="connsiteY24" fmla="*/ 2492829 h 8002962"/>
              <a:gd name="connsiteX25" fmla="*/ 6988629 w 7881258"/>
              <a:gd name="connsiteY25" fmla="*/ 2569029 h 8002962"/>
              <a:gd name="connsiteX26" fmla="*/ 6901543 w 7881258"/>
              <a:gd name="connsiteY26" fmla="*/ 2623457 h 8002962"/>
              <a:gd name="connsiteX27" fmla="*/ 6901543 w 7881258"/>
              <a:gd name="connsiteY27" fmla="*/ 2688772 h 8002962"/>
              <a:gd name="connsiteX28" fmla="*/ 6836229 w 7881258"/>
              <a:gd name="connsiteY28" fmla="*/ 2797629 h 8002962"/>
              <a:gd name="connsiteX29" fmla="*/ 6934200 w 7881258"/>
              <a:gd name="connsiteY29" fmla="*/ 2928257 h 8002962"/>
              <a:gd name="connsiteX30" fmla="*/ 6890658 w 7881258"/>
              <a:gd name="connsiteY30" fmla="*/ 2950029 h 8002962"/>
              <a:gd name="connsiteX31" fmla="*/ 6901543 w 7881258"/>
              <a:gd name="connsiteY31" fmla="*/ 3037114 h 8002962"/>
              <a:gd name="connsiteX32" fmla="*/ 6934200 w 7881258"/>
              <a:gd name="connsiteY32" fmla="*/ 3069772 h 8002962"/>
              <a:gd name="connsiteX33" fmla="*/ 6814458 w 7881258"/>
              <a:gd name="connsiteY33" fmla="*/ 3254829 h 8002962"/>
              <a:gd name="connsiteX34" fmla="*/ 7075715 w 7881258"/>
              <a:gd name="connsiteY34" fmla="*/ 3222172 h 8002962"/>
              <a:gd name="connsiteX35" fmla="*/ 7108372 w 7881258"/>
              <a:gd name="connsiteY35" fmla="*/ 3298372 h 8002962"/>
              <a:gd name="connsiteX36" fmla="*/ 7271658 w 7881258"/>
              <a:gd name="connsiteY36" fmla="*/ 3331029 h 8002962"/>
              <a:gd name="connsiteX37" fmla="*/ 7249886 w 7881258"/>
              <a:gd name="connsiteY37" fmla="*/ 3287486 h 8002962"/>
              <a:gd name="connsiteX38" fmla="*/ 7239000 w 7881258"/>
              <a:gd name="connsiteY38" fmla="*/ 3243943 h 8002962"/>
              <a:gd name="connsiteX39" fmla="*/ 7260772 w 7881258"/>
              <a:gd name="connsiteY39" fmla="*/ 3167743 h 8002962"/>
              <a:gd name="connsiteX40" fmla="*/ 7358743 w 7881258"/>
              <a:gd name="connsiteY40" fmla="*/ 3265714 h 8002962"/>
              <a:gd name="connsiteX41" fmla="*/ 7467600 w 7881258"/>
              <a:gd name="connsiteY41" fmla="*/ 3233057 h 8002962"/>
              <a:gd name="connsiteX42" fmla="*/ 7772400 w 7881258"/>
              <a:gd name="connsiteY42" fmla="*/ 3516086 h 8002962"/>
              <a:gd name="connsiteX43" fmla="*/ 7837715 w 7881258"/>
              <a:gd name="connsiteY43" fmla="*/ 3548743 h 8002962"/>
              <a:gd name="connsiteX44" fmla="*/ 7805058 w 7881258"/>
              <a:gd name="connsiteY44" fmla="*/ 3646714 h 8002962"/>
              <a:gd name="connsiteX45" fmla="*/ 7674429 w 7881258"/>
              <a:gd name="connsiteY45" fmla="*/ 3635829 h 8002962"/>
              <a:gd name="connsiteX46" fmla="*/ 7739743 w 7881258"/>
              <a:gd name="connsiteY46" fmla="*/ 3679372 h 8002962"/>
              <a:gd name="connsiteX47" fmla="*/ 7717972 w 7881258"/>
              <a:gd name="connsiteY47" fmla="*/ 3766457 h 8002962"/>
              <a:gd name="connsiteX48" fmla="*/ 7511143 w 7881258"/>
              <a:gd name="connsiteY48" fmla="*/ 3657600 h 8002962"/>
              <a:gd name="connsiteX49" fmla="*/ 7271658 w 7881258"/>
              <a:gd name="connsiteY49" fmla="*/ 3679372 h 8002962"/>
              <a:gd name="connsiteX50" fmla="*/ 7108372 w 7881258"/>
              <a:gd name="connsiteY50" fmla="*/ 3701143 h 8002962"/>
              <a:gd name="connsiteX51" fmla="*/ 7053943 w 7881258"/>
              <a:gd name="connsiteY51" fmla="*/ 3646714 h 8002962"/>
              <a:gd name="connsiteX52" fmla="*/ 7119258 w 7881258"/>
              <a:gd name="connsiteY52" fmla="*/ 3744686 h 8002962"/>
              <a:gd name="connsiteX53" fmla="*/ 7097486 w 7881258"/>
              <a:gd name="connsiteY53" fmla="*/ 3918857 h 8002962"/>
              <a:gd name="connsiteX54" fmla="*/ 7249886 w 7881258"/>
              <a:gd name="connsiteY54" fmla="*/ 4038600 h 8002962"/>
              <a:gd name="connsiteX55" fmla="*/ 7336972 w 7881258"/>
              <a:gd name="connsiteY55" fmla="*/ 4147457 h 8002962"/>
              <a:gd name="connsiteX56" fmla="*/ 7260772 w 7881258"/>
              <a:gd name="connsiteY56" fmla="*/ 4321629 h 8002962"/>
              <a:gd name="connsiteX57" fmla="*/ 7260772 w 7881258"/>
              <a:gd name="connsiteY57" fmla="*/ 4550229 h 8002962"/>
              <a:gd name="connsiteX58" fmla="*/ 7195458 w 7881258"/>
              <a:gd name="connsiteY58" fmla="*/ 4572000 h 8002962"/>
              <a:gd name="connsiteX59" fmla="*/ 7119258 w 7881258"/>
              <a:gd name="connsiteY59" fmla="*/ 4757057 h 8002962"/>
              <a:gd name="connsiteX60" fmla="*/ 7021286 w 7881258"/>
              <a:gd name="connsiteY60" fmla="*/ 4702629 h 8002962"/>
              <a:gd name="connsiteX61" fmla="*/ 6923315 w 7881258"/>
              <a:gd name="connsiteY61" fmla="*/ 4746172 h 8002962"/>
              <a:gd name="connsiteX62" fmla="*/ 7053943 w 7881258"/>
              <a:gd name="connsiteY62" fmla="*/ 4920343 h 8002962"/>
              <a:gd name="connsiteX63" fmla="*/ 6977743 w 7881258"/>
              <a:gd name="connsiteY63" fmla="*/ 4920343 h 8002962"/>
              <a:gd name="connsiteX64" fmla="*/ 7130143 w 7881258"/>
              <a:gd name="connsiteY64" fmla="*/ 5094514 h 8002962"/>
              <a:gd name="connsiteX65" fmla="*/ 7021286 w 7881258"/>
              <a:gd name="connsiteY65" fmla="*/ 5072743 h 8002962"/>
              <a:gd name="connsiteX66" fmla="*/ 6945086 w 7881258"/>
              <a:gd name="connsiteY66" fmla="*/ 5181600 h 8002962"/>
              <a:gd name="connsiteX67" fmla="*/ 7086600 w 7881258"/>
              <a:gd name="connsiteY67" fmla="*/ 5301343 h 8002962"/>
              <a:gd name="connsiteX68" fmla="*/ 7021286 w 7881258"/>
              <a:gd name="connsiteY68" fmla="*/ 5508172 h 8002962"/>
              <a:gd name="connsiteX69" fmla="*/ 7032172 w 7881258"/>
              <a:gd name="connsiteY69" fmla="*/ 5780314 h 8002962"/>
              <a:gd name="connsiteX70" fmla="*/ 7021286 w 7881258"/>
              <a:gd name="connsiteY70" fmla="*/ 5998029 h 8002962"/>
              <a:gd name="connsiteX71" fmla="*/ 6934200 w 7881258"/>
              <a:gd name="connsiteY71" fmla="*/ 5987143 h 8002962"/>
              <a:gd name="connsiteX72" fmla="*/ 6934200 w 7881258"/>
              <a:gd name="connsiteY72" fmla="*/ 6096000 h 8002962"/>
              <a:gd name="connsiteX73" fmla="*/ 6868886 w 7881258"/>
              <a:gd name="connsiteY73" fmla="*/ 6215743 h 8002962"/>
              <a:gd name="connsiteX74" fmla="*/ 6868886 w 7881258"/>
              <a:gd name="connsiteY74" fmla="*/ 6346372 h 8002962"/>
              <a:gd name="connsiteX75" fmla="*/ 6814458 w 7881258"/>
              <a:gd name="connsiteY75" fmla="*/ 6389914 h 8002962"/>
              <a:gd name="connsiteX76" fmla="*/ 6760029 w 7881258"/>
              <a:gd name="connsiteY76" fmla="*/ 6411686 h 8002962"/>
              <a:gd name="connsiteX77" fmla="*/ 6814458 w 7881258"/>
              <a:gd name="connsiteY77" fmla="*/ 6531429 h 8002962"/>
              <a:gd name="connsiteX78" fmla="*/ 6912429 w 7881258"/>
              <a:gd name="connsiteY78" fmla="*/ 6618514 h 8002962"/>
              <a:gd name="connsiteX79" fmla="*/ 6749143 w 7881258"/>
              <a:gd name="connsiteY79" fmla="*/ 6890657 h 8002962"/>
              <a:gd name="connsiteX80" fmla="*/ 6879772 w 7881258"/>
              <a:gd name="connsiteY80" fmla="*/ 6945086 h 8002962"/>
              <a:gd name="connsiteX81" fmla="*/ 6999515 w 7881258"/>
              <a:gd name="connsiteY81" fmla="*/ 7086600 h 8002962"/>
              <a:gd name="connsiteX82" fmla="*/ 7130143 w 7881258"/>
              <a:gd name="connsiteY82" fmla="*/ 7173686 h 8002962"/>
              <a:gd name="connsiteX83" fmla="*/ 7119258 w 7881258"/>
              <a:gd name="connsiteY83" fmla="*/ 7315200 h 8002962"/>
              <a:gd name="connsiteX84" fmla="*/ 7358743 w 7881258"/>
              <a:gd name="connsiteY84" fmla="*/ 7413172 h 8002962"/>
              <a:gd name="connsiteX85" fmla="*/ 7424058 w 7881258"/>
              <a:gd name="connsiteY85" fmla="*/ 7424057 h 8002962"/>
              <a:gd name="connsiteX86" fmla="*/ 7424058 w 7881258"/>
              <a:gd name="connsiteY86" fmla="*/ 7413172 h 8002962"/>
              <a:gd name="connsiteX87" fmla="*/ 7783286 w 7881258"/>
              <a:gd name="connsiteY87" fmla="*/ 7326086 h 8002962"/>
              <a:gd name="connsiteX88" fmla="*/ 7826829 w 7881258"/>
              <a:gd name="connsiteY88" fmla="*/ 7609114 h 8002962"/>
              <a:gd name="connsiteX89" fmla="*/ 7881258 w 7881258"/>
              <a:gd name="connsiteY89" fmla="*/ 7609114 h 8002962"/>
              <a:gd name="connsiteX90" fmla="*/ 7870372 w 7881258"/>
              <a:gd name="connsiteY90" fmla="*/ 7674429 h 8002962"/>
              <a:gd name="connsiteX91" fmla="*/ 7641772 w 7881258"/>
              <a:gd name="connsiteY91" fmla="*/ 7794172 h 8002962"/>
              <a:gd name="connsiteX92" fmla="*/ 7326086 w 7881258"/>
              <a:gd name="connsiteY92" fmla="*/ 7913914 h 8002962"/>
              <a:gd name="connsiteX93" fmla="*/ 6999515 w 7881258"/>
              <a:gd name="connsiteY93" fmla="*/ 7990114 h 8002962"/>
              <a:gd name="connsiteX94" fmla="*/ 6847115 w 7881258"/>
              <a:gd name="connsiteY94" fmla="*/ 7957457 h 8002962"/>
              <a:gd name="connsiteX95" fmla="*/ 6781800 w 7881258"/>
              <a:gd name="connsiteY95" fmla="*/ 7913914 h 8002962"/>
              <a:gd name="connsiteX96" fmla="*/ 6596743 w 7881258"/>
              <a:gd name="connsiteY96" fmla="*/ 7881257 h 8002962"/>
              <a:gd name="connsiteX97" fmla="*/ 6324600 w 7881258"/>
              <a:gd name="connsiteY97" fmla="*/ 7870372 h 8002962"/>
              <a:gd name="connsiteX98" fmla="*/ 6193972 w 7881258"/>
              <a:gd name="connsiteY98" fmla="*/ 7859486 h 8002962"/>
              <a:gd name="connsiteX99" fmla="*/ 6150429 w 7881258"/>
              <a:gd name="connsiteY99" fmla="*/ 7859486 h 8002962"/>
              <a:gd name="connsiteX100" fmla="*/ 6128658 w 7881258"/>
              <a:gd name="connsiteY100" fmla="*/ 7805057 h 8002962"/>
              <a:gd name="connsiteX101" fmla="*/ 6019800 w 7881258"/>
              <a:gd name="connsiteY101" fmla="*/ 7826829 h 8002962"/>
              <a:gd name="connsiteX102" fmla="*/ 5943600 w 7881258"/>
              <a:gd name="connsiteY102" fmla="*/ 7892143 h 8002962"/>
              <a:gd name="connsiteX103" fmla="*/ 5693229 w 7881258"/>
              <a:gd name="connsiteY103" fmla="*/ 7783286 h 8002962"/>
              <a:gd name="connsiteX104" fmla="*/ 5747658 w 7881258"/>
              <a:gd name="connsiteY104" fmla="*/ 7717972 h 8002962"/>
              <a:gd name="connsiteX105" fmla="*/ 5747658 w 7881258"/>
              <a:gd name="connsiteY105" fmla="*/ 7717972 h 8002962"/>
              <a:gd name="connsiteX106" fmla="*/ 5617029 w 7881258"/>
              <a:gd name="connsiteY106" fmla="*/ 7728857 h 8002962"/>
              <a:gd name="connsiteX107" fmla="*/ 5573486 w 7881258"/>
              <a:gd name="connsiteY107" fmla="*/ 7663543 h 8002962"/>
              <a:gd name="connsiteX108" fmla="*/ 5442858 w 7881258"/>
              <a:gd name="connsiteY108" fmla="*/ 7707086 h 8002962"/>
              <a:gd name="connsiteX109" fmla="*/ 5377543 w 7881258"/>
              <a:gd name="connsiteY109" fmla="*/ 7685314 h 8002962"/>
              <a:gd name="connsiteX110" fmla="*/ 4974772 w 7881258"/>
              <a:gd name="connsiteY110" fmla="*/ 7717972 h 8002962"/>
              <a:gd name="connsiteX111" fmla="*/ 4169229 w 7881258"/>
              <a:gd name="connsiteY111" fmla="*/ 7522029 h 8002962"/>
              <a:gd name="connsiteX112" fmla="*/ 3864429 w 7881258"/>
              <a:gd name="connsiteY112" fmla="*/ 7336972 h 8002962"/>
              <a:gd name="connsiteX113" fmla="*/ 3690258 w 7881258"/>
              <a:gd name="connsiteY113" fmla="*/ 7315200 h 8002962"/>
              <a:gd name="connsiteX114" fmla="*/ 3614058 w 7881258"/>
              <a:gd name="connsiteY114" fmla="*/ 7326086 h 8002962"/>
              <a:gd name="connsiteX115" fmla="*/ 3548743 w 7881258"/>
              <a:gd name="connsiteY115" fmla="*/ 7141029 h 8002962"/>
              <a:gd name="connsiteX116" fmla="*/ 3298372 w 7881258"/>
              <a:gd name="connsiteY116" fmla="*/ 7151914 h 8002962"/>
              <a:gd name="connsiteX117" fmla="*/ 3156858 w 7881258"/>
              <a:gd name="connsiteY117" fmla="*/ 6955972 h 8002962"/>
              <a:gd name="connsiteX118" fmla="*/ 2852058 w 7881258"/>
              <a:gd name="connsiteY118" fmla="*/ 7032172 h 8002962"/>
              <a:gd name="connsiteX119" fmla="*/ 2808515 w 7881258"/>
              <a:gd name="connsiteY119" fmla="*/ 6999514 h 8002962"/>
              <a:gd name="connsiteX120" fmla="*/ 2797629 w 7881258"/>
              <a:gd name="connsiteY120" fmla="*/ 7162800 h 8002962"/>
              <a:gd name="connsiteX121" fmla="*/ 2764972 w 7881258"/>
              <a:gd name="connsiteY121" fmla="*/ 7141029 h 8002962"/>
              <a:gd name="connsiteX122" fmla="*/ 2754086 w 7881258"/>
              <a:gd name="connsiteY122" fmla="*/ 6988629 h 8002962"/>
              <a:gd name="connsiteX123" fmla="*/ 2623458 w 7881258"/>
              <a:gd name="connsiteY123" fmla="*/ 7032172 h 8002962"/>
              <a:gd name="connsiteX124" fmla="*/ 2427515 w 7881258"/>
              <a:gd name="connsiteY124" fmla="*/ 7151914 h 8002962"/>
              <a:gd name="connsiteX125" fmla="*/ 2307772 w 7881258"/>
              <a:gd name="connsiteY125" fmla="*/ 7162800 h 8002962"/>
              <a:gd name="connsiteX126" fmla="*/ 2253343 w 7881258"/>
              <a:gd name="connsiteY126" fmla="*/ 7064829 h 8002962"/>
              <a:gd name="connsiteX127" fmla="*/ 2177143 w 7881258"/>
              <a:gd name="connsiteY127" fmla="*/ 7053943 h 8002962"/>
              <a:gd name="connsiteX128" fmla="*/ 1937658 w 7881258"/>
              <a:gd name="connsiteY128" fmla="*/ 7271657 h 8002962"/>
              <a:gd name="connsiteX129" fmla="*/ 1654629 w 7881258"/>
              <a:gd name="connsiteY129" fmla="*/ 7271657 h 8002962"/>
              <a:gd name="connsiteX130" fmla="*/ 1197429 w 7881258"/>
              <a:gd name="connsiteY130" fmla="*/ 7293429 h 8002962"/>
              <a:gd name="connsiteX131" fmla="*/ 337458 w 7881258"/>
              <a:gd name="connsiteY131" fmla="*/ 7032172 h 8002962"/>
              <a:gd name="connsiteX132" fmla="*/ 130629 w 7881258"/>
              <a:gd name="connsiteY132" fmla="*/ 6945086 h 8002962"/>
              <a:gd name="connsiteX133" fmla="*/ 0 w 7881258"/>
              <a:gd name="connsiteY133" fmla="*/ 6934200 h 8002962"/>
              <a:gd name="connsiteX134" fmla="*/ 76200 w 7881258"/>
              <a:gd name="connsiteY134" fmla="*/ 6847114 h 8002962"/>
              <a:gd name="connsiteX135" fmla="*/ 250372 w 7881258"/>
              <a:gd name="connsiteY135" fmla="*/ 6814457 h 8002962"/>
              <a:gd name="connsiteX136" fmla="*/ 195943 w 7881258"/>
              <a:gd name="connsiteY136" fmla="*/ 6738257 h 8002962"/>
              <a:gd name="connsiteX137" fmla="*/ 195943 w 7881258"/>
              <a:gd name="connsiteY137" fmla="*/ 6607629 h 8002962"/>
              <a:gd name="connsiteX138" fmla="*/ 185058 w 7881258"/>
              <a:gd name="connsiteY138" fmla="*/ 6498772 h 8002962"/>
              <a:gd name="connsiteX139" fmla="*/ 272143 w 7881258"/>
              <a:gd name="connsiteY139" fmla="*/ 6520543 h 8002962"/>
              <a:gd name="connsiteX140" fmla="*/ 337458 w 7881258"/>
              <a:gd name="connsiteY140" fmla="*/ 6509657 h 8002962"/>
              <a:gd name="connsiteX141" fmla="*/ 391886 w 7881258"/>
              <a:gd name="connsiteY141" fmla="*/ 6389914 h 8002962"/>
              <a:gd name="connsiteX142" fmla="*/ 413658 w 7881258"/>
              <a:gd name="connsiteY142" fmla="*/ 6444343 h 8002962"/>
              <a:gd name="connsiteX143" fmla="*/ 511629 w 7881258"/>
              <a:gd name="connsiteY143" fmla="*/ 6346372 h 8002962"/>
              <a:gd name="connsiteX144" fmla="*/ 609600 w 7881258"/>
              <a:gd name="connsiteY144" fmla="*/ 6389914 h 8002962"/>
              <a:gd name="connsiteX145" fmla="*/ 870858 w 7881258"/>
              <a:gd name="connsiteY145" fmla="*/ 6226629 h 8002962"/>
              <a:gd name="connsiteX146" fmla="*/ 859972 w 7881258"/>
              <a:gd name="connsiteY146" fmla="*/ 6106886 h 8002962"/>
              <a:gd name="connsiteX147" fmla="*/ 1034143 w 7881258"/>
              <a:gd name="connsiteY147" fmla="*/ 5823857 h 8002962"/>
              <a:gd name="connsiteX148" fmla="*/ 1415143 w 7881258"/>
              <a:gd name="connsiteY148" fmla="*/ 5029200 h 8002962"/>
              <a:gd name="connsiteX149" fmla="*/ 1208315 w 7881258"/>
              <a:gd name="connsiteY149" fmla="*/ 4996543 h 8002962"/>
              <a:gd name="connsiteX150" fmla="*/ 1132115 w 7881258"/>
              <a:gd name="connsiteY150" fmla="*/ 4942114 h 8002962"/>
              <a:gd name="connsiteX151" fmla="*/ 1436915 w 7881258"/>
              <a:gd name="connsiteY151" fmla="*/ 4474029 h 8002962"/>
              <a:gd name="connsiteX152" fmla="*/ 1578429 w 7881258"/>
              <a:gd name="connsiteY152" fmla="*/ 4441372 h 8002962"/>
              <a:gd name="connsiteX153" fmla="*/ 1480458 w 7881258"/>
              <a:gd name="connsiteY153" fmla="*/ 4386943 h 8002962"/>
              <a:gd name="connsiteX154" fmla="*/ 1643743 w 7881258"/>
              <a:gd name="connsiteY154" fmla="*/ 3995057 h 8002962"/>
              <a:gd name="connsiteX155" fmla="*/ 1948543 w 7881258"/>
              <a:gd name="connsiteY155" fmla="*/ 4016829 h 8002962"/>
              <a:gd name="connsiteX156" fmla="*/ 1948543 w 7881258"/>
              <a:gd name="connsiteY156" fmla="*/ 3799114 h 8002962"/>
              <a:gd name="connsiteX157" fmla="*/ 2177143 w 7881258"/>
              <a:gd name="connsiteY157" fmla="*/ 3309257 h 8002962"/>
              <a:gd name="connsiteX158" fmla="*/ 2264229 w 7881258"/>
              <a:gd name="connsiteY158" fmla="*/ 3156857 h 8002962"/>
              <a:gd name="connsiteX159" fmla="*/ 2351315 w 7881258"/>
              <a:gd name="connsiteY159" fmla="*/ 3048000 h 8002962"/>
              <a:gd name="connsiteX160" fmla="*/ 2590800 w 7881258"/>
              <a:gd name="connsiteY160" fmla="*/ 2917372 h 8002962"/>
              <a:gd name="connsiteX161" fmla="*/ 3004458 w 7881258"/>
              <a:gd name="connsiteY161" fmla="*/ 2732314 h 8002962"/>
              <a:gd name="connsiteX162" fmla="*/ 3015343 w 7881258"/>
              <a:gd name="connsiteY162" fmla="*/ 2634343 h 8002962"/>
              <a:gd name="connsiteX163" fmla="*/ 3058886 w 7881258"/>
              <a:gd name="connsiteY163" fmla="*/ 2427514 h 8002962"/>
              <a:gd name="connsiteX164" fmla="*/ 3156858 w 7881258"/>
              <a:gd name="connsiteY164" fmla="*/ 2405743 h 8002962"/>
              <a:gd name="connsiteX165" fmla="*/ 3222172 w 7881258"/>
              <a:gd name="connsiteY165" fmla="*/ 2166257 h 8002962"/>
              <a:gd name="connsiteX166" fmla="*/ 3363686 w 7881258"/>
              <a:gd name="connsiteY166" fmla="*/ 2166257 h 8002962"/>
              <a:gd name="connsiteX167" fmla="*/ 3450772 w 7881258"/>
              <a:gd name="connsiteY167" fmla="*/ 2090057 h 8002962"/>
              <a:gd name="connsiteX168" fmla="*/ 3439886 w 7881258"/>
              <a:gd name="connsiteY168" fmla="*/ 2002972 h 8002962"/>
              <a:gd name="connsiteX169" fmla="*/ 3385458 w 7881258"/>
              <a:gd name="connsiteY169" fmla="*/ 1905000 h 8002962"/>
              <a:gd name="connsiteX170" fmla="*/ 3548743 w 7881258"/>
              <a:gd name="connsiteY170" fmla="*/ 1426029 h 8002962"/>
              <a:gd name="connsiteX171" fmla="*/ 3450772 w 7881258"/>
              <a:gd name="connsiteY171" fmla="*/ 1360714 h 8002962"/>
              <a:gd name="connsiteX172" fmla="*/ 3178629 w 7881258"/>
              <a:gd name="connsiteY172" fmla="*/ 1382486 h 8002962"/>
              <a:gd name="connsiteX173" fmla="*/ 3091543 w 7881258"/>
              <a:gd name="connsiteY173" fmla="*/ 1828800 h 8002962"/>
              <a:gd name="connsiteX174" fmla="*/ 2917372 w 7881258"/>
              <a:gd name="connsiteY174" fmla="*/ 1817914 h 8002962"/>
              <a:gd name="connsiteX175" fmla="*/ 2775858 w 7881258"/>
              <a:gd name="connsiteY175" fmla="*/ 1730829 h 8002962"/>
              <a:gd name="connsiteX176" fmla="*/ 2634343 w 7881258"/>
              <a:gd name="connsiteY176" fmla="*/ 1926772 h 8002962"/>
              <a:gd name="connsiteX177" fmla="*/ 2525486 w 7881258"/>
              <a:gd name="connsiteY177" fmla="*/ 1948543 h 8002962"/>
              <a:gd name="connsiteX178" fmla="*/ 2884715 w 7881258"/>
              <a:gd name="connsiteY178" fmla="*/ 1382486 h 8002962"/>
              <a:gd name="connsiteX179" fmla="*/ 3189515 w 7881258"/>
              <a:gd name="connsiteY179" fmla="*/ 1219200 h 8002962"/>
              <a:gd name="connsiteX180" fmla="*/ 3592286 w 7881258"/>
              <a:gd name="connsiteY180" fmla="*/ 685800 h 8002962"/>
              <a:gd name="connsiteX181" fmla="*/ 3962400 w 7881258"/>
              <a:gd name="connsiteY181" fmla="*/ 696686 h 8002962"/>
              <a:gd name="connsiteX182" fmla="*/ 4093029 w 7881258"/>
              <a:gd name="connsiteY182" fmla="*/ 598714 h 8002962"/>
              <a:gd name="connsiteX183" fmla="*/ 3962400 w 7881258"/>
              <a:gd name="connsiteY183" fmla="*/ 576943 h 8002962"/>
              <a:gd name="connsiteX184" fmla="*/ 4278086 w 7881258"/>
              <a:gd name="connsiteY184" fmla="*/ 228600 h 8002962"/>
              <a:gd name="connsiteX185" fmla="*/ 4365172 w 7881258"/>
              <a:gd name="connsiteY185" fmla="*/ 0 h 8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881258" h="8002962">
                <a:moveTo>
                  <a:pt x="4365172" y="0"/>
                </a:moveTo>
                <a:lnTo>
                  <a:pt x="4517572" y="65314"/>
                </a:lnTo>
                <a:lnTo>
                  <a:pt x="4539343" y="21772"/>
                </a:lnTo>
                <a:lnTo>
                  <a:pt x="4800600" y="152400"/>
                </a:lnTo>
                <a:lnTo>
                  <a:pt x="5007429" y="674914"/>
                </a:lnTo>
                <a:lnTo>
                  <a:pt x="4985658" y="794657"/>
                </a:lnTo>
                <a:lnTo>
                  <a:pt x="5050972" y="979714"/>
                </a:lnTo>
                <a:lnTo>
                  <a:pt x="5170715" y="1153886"/>
                </a:lnTo>
                <a:lnTo>
                  <a:pt x="5159829" y="1240972"/>
                </a:lnTo>
                <a:lnTo>
                  <a:pt x="5236029" y="1349829"/>
                </a:lnTo>
                <a:cubicBezTo>
                  <a:pt x="5435354" y="1427344"/>
                  <a:pt x="5502051" y="1426029"/>
                  <a:pt x="5421086" y="1426029"/>
                </a:cubicBezTo>
                <a:lnTo>
                  <a:pt x="5497286" y="1600200"/>
                </a:lnTo>
                <a:lnTo>
                  <a:pt x="5627915" y="1621972"/>
                </a:lnTo>
                <a:lnTo>
                  <a:pt x="5769429" y="1709057"/>
                </a:lnTo>
                <a:lnTo>
                  <a:pt x="5878286" y="1698172"/>
                </a:lnTo>
                <a:lnTo>
                  <a:pt x="6019800" y="1774372"/>
                </a:lnTo>
                <a:lnTo>
                  <a:pt x="6063343" y="1741714"/>
                </a:lnTo>
                <a:lnTo>
                  <a:pt x="6074229" y="1687286"/>
                </a:lnTo>
                <a:lnTo>
                  <a:pt x="6183086" y="1698172"/>
                </a:lnTo>
                <a:lnTo>
                  <a:pt x="6204858" y="1774372"/>
                </a:lnTo>
                <a:lnTo>
                  <a:pt x="6477000" y="1839686"/>
                </a:lnTo>
                <a:lnTo>
                  <a:pt x="6629400" y="1850572"/>
                </a:lnTo>
                <a:lnTo>
                  <a:pt x="6694715" y="1850572"/>
                </a:lnTo>
                <a:cubicBezTo>
                  <a:pt x="6650025" y="1984642"/>
                  <a:pt x="6697070" y="1981200"/>
                  <a:pt x="6640286" y="1981200"/>
                </a:cubicBezTo>
                <a:lnTo>
                  <a:pt x="6879772" y="2492829"/>
                </a:lnTo>
                <a:lnTo>
                  <a:pt x="6988629" y="2569029"/>
                </a:lnTo>
                <a:lnTo>
                  <a:pt x="6901543" y="2623457"/>
                </a:lnTo>
                <a:lnTo>
                  <a:pt x="6901543" y="2688772"/>
                </a:lnTo>
                <a:lnTo>
                  <a:pt x="6836229" y="2797629"/>
                </a:lnTo>
                <a:lnTo>
                  <a:pt x="6934200" y="2928257"/>
                </a:lnTo>
                <a:lnTo>
                  <a:pt x="6890658" y="2950029"/>
                </a:lnTo>
                <a:lnTo>
                  <a:pt x="6901543" y="3037114"/>
                </a:lnTo>
                <a:lnTo>
                  <a:pt x="6934200" y="3069772"/>
                </a:lnTo>
                <a:lnTo>
                  <a:pt x="6814458" y="3254829"/>
                </a:lnTo>
                <a:lnTo>
                  <a:pt x="7075715" y="3222172"/>
                </a:lnTo>
                <a:lnTo>
                  <a:pt x="7108372" y="3298372"/>
                </a:lnTo>
                <a:cubicBezTo>
                  <a:pt x="7162801" y="3309258"/>
                  <a:pt x="7216315" y="3335286"/>
                  <a:pt x="7271658" y="3331029"/>
                </a:cubicBezTo>
                <a:cubicBezTo>
                  <a:pt x="7287838" y="3329784"/>
                  <a:pt x="7255584" y="3302680"/>
                  <a:pt x="7249886" y="3287486"/>
                </a:cubicBezTo>
                <a:cubicBezTo>
                  <a:pt x="7244633" y="3273478"/>
                  <a:pt x="7239000" y="3243943"/>
                  <a:pt x="7239000" y="3243943"/>
                </a:cubicBezTo>
                <a:lnTo>
                  <a:pt x="7260772" y="3167743"/>
                </a:lnTo>
                <a:lnTo>
                  <a:pt x="7358743" y="3265714"/>
                </a:lnTo>
                <a:lnTo>
                  <a:pt x="7467600" y="3233057"/>
                </a:lnTo>
                <a:lnTo>
                  <a:pt x="7772400" y="3516086"/>
                </a:lnTo>
                <a:lnTo>
                  <a:pt x="7837715" y="3548743"/>
                </a:lnTo>
                <a:lnTo>
                  <a:pt x="7805058" y="3646714"/>
                </a:lnTo>
                <a:lnTo>
                  <a:pt x="7674429" y="3635829"/>
                </a:lnTo>
                <a:lnTo>
                  <a:pt x="7739743" y="3679372"/>
                </a:lnTo>
                <a:cubicBezTo>
                  <a:pt x="7728408" y="3770058"/>
                  <a:pt x="7758112" y="3766457"/>
                  <a:pt x="7717972" y="3766457"/>
                </a:cubicBezTo>
                <a:lnTo>
                  <a:pt x="7511143" y="3657600"/>
                </a:lnTo>
                <a:lnTo>
                  <a:pt x="7271658" y="3679372"/>
                </a:lnTo>
                <a:lnTo>
                  <a:pt x="7108372" y="3701143"/>
                </a:lnTo>
                <a:lnTo>
                  <a:pt x="7053943" y="3646714"/>
                </a:lnTo>
                <a:lnTo>
                  <a:pt x="7119258" y="3744686"/>
                </a:lnTo>
                <a:lnTo>
                  <a:pt x="7097486" y="3918857"/>
                </a:lnTo>
                <a:cubicBezTo>
                  <a:pt x="7263698" y="4040746"/>
                  <a:pt x="7328267" y="4038600"/>
                  <a:pt x="7249886" y="4038600"/>
                </a:cubicBezTo>
                <a:lnTo>
                  <a:pt x="7336972" y="4147457"/>
                </a:lnTo>
                <a:lnTo>
                  <a:pt x="7260772" y="4321629"/>
                </a:lnTo>
                <a:lnTo>
                  <a:pt x="7260772" y="4550229"/>
                </a:lnTo>
                <a:lnTo>
                  <a:pt x="7195458" y="4572000"/>
                </a:lnTo>
                <a:lnTo>
                  <a:pt x="7119258" y="4757057"/>
                </a:lnTo>
                <a:lnTo>
                  <a:pt x="7021286" y="4702629"/>
                </a:lnTo>
                <a:lnTo>
                  <a:pt x="6923315" y="4746172"/>
                </a:lnTo>
                <a:lnTo>
                  <a:pt x="7053943" y="4920343"/>
                </a:lnTo>
                <a:lnTo>
                  <a:pt x="6977743" y="4920343"/>
                </a:lnTo>
                <a:lnTo>
                  <a:pt x="7130143" y="5094514"/>
                </a:lnTo>
                <a:lnTo>
                  <a:pt x="7021286" y="5072743"/>
                </a:lnTo>
                <a:lnTo>
                  <a:pt x="6945086" y="5181600"/>
                </a:lnTo>
                <a:lnTo>
                  <a:pt x="7086600" y="5301343"/>
                </a:lnTo>
                <a:lnTo>
                  <a:pt x="7021286" y="5508172"/>
                </a:lnTo>
                <a:lnTo>
                  <a:pt x="7032172" y="5780314"/>
                </a:lnTo>
                <a:lnTo>
                  <a:pt x="7021286" y="5998029"/>
                </a:lnTo>
                <a:lnTo>
                  <a:pt x="6934200" y="5987143"/>
                </a:lnTo>
                <a:lnTo>
                  <a:pt x="6934200" y="6096000"/>
                </a:lnTo>
                <a:lnTo>
                  <a:pt x="6868886" y="6215743"/>
                </a:lnTo>
                <a:cubicBezTo>
                  <a:pt x="6880237" y="6340597"/>
                  <a:pt x="6908112" y="6307146"/>
                  <a:pt x="6868886" y="6346372"/>
                </a:cubicBezTo>
                <a:lnTo>
                  <a:pt x="6814458" y="6389914"/>
                </a:lnTo>
                <a:lnTo>
                  <a:pt x="6760029" y="6411686"/>
                </a:lnTo>
                <a:lnTo>
                  <a:pt x="6814458" y="6531429"/>
                </a:lnTo>
                <a:lnTo>
                  <a:pt x="6912429" y="6618514"/>
                </a:lnTo>
                <a:lnTo>
                  <a:pt x="6749143" y="6890657"/>
                </a:lnTo>
                <a:lnTo>
                  <a:pt x="6879772" y="6945086"/>
                </a:lnTo>
                <a:lnTo>
                  <a:pt x="6999515" y="7086600"/>
                </a:lnTo>
                <a:lnTo>
                  <a:pt x="7130143" y="7173686"/>
                </a:lnTo>
                <a:lnTo>
                  <a:pt x="7119258" y="7315200"/>
                </a:lnTo>
                <a:lnTo>
                  <a:pt x="7358743" y="7413172"/>
                </a:lnTo>
                <a:cubicBezTo>
                  <a:pt x="7418861" y="7473289"/>
                  <a:pt x="7409800" y="7495343"/>
                  <a:pt x="7424058" y="7424057"/>
                </a:cubicBezTo>
                <a:cubicBezTo>
                  <a:pt x="7424770" y="7420499"/>
                  <a:pt x="7424058" y="7416800"/>
                  <a:pt x="7424058" y="7413172"/>
                </a:cubicBezTo>
                <a:lnTo>
                  <a:pt x="7783286" y="7326086"/>
                </a:lnTo>
                <a:lnTo>
                  <a:pt x="7826829" y="7609114"/>
                </a:lnTo>
                <a:lnTo>
                  <a:pt x="7881258" y="7609114"/>
                </a:lnTo>
                <a:lnTo>
                  <a:pt x="7870372" y="7674429"/>
                </a:lnTo>
                <a:lnTo>
                  <a:pt x="7641772" y="7794172"/>
                </a:lnTo>
                <a:cubicBezTo>
                  <a:pt x="7332255" y="7926821"/>
                  <a:pt x="7415134" y="8002962"/>
                  <a:pt x="7326086" y="7913914"/>
                </a:cubicBezTo>
                <a:lnTo>
                  <a:pt x="6999515" y="7990114"/>
                </a:lnTo>
                <a:lnTo>
                  <a:pt x="6847115" y="7957457"/>
                </a:lnTo>
                <a:lnTo>
                  <a:pt x="6781800" y="7913914"/>
                </a:lnTo>
                <a:lnTo>
                  <a:pt x="6596743" y="7881257"/>
                </a:lnTo>
                <a:lnTo>
                  <a:pt x="6324600" y="7870372"/>
                </a:lnTo>
                <a:lnTo>
                  <a:pt x="6193972" y="7859486"/>
                </a:lnTo>
                <a:lnTo>
                  <a:pt x="6150429" y="7859486"/>
                </a:lnTo>
                <a:lnTo>
                  <a:pt x="6128658" y="7805057"/>
                </a:lnTo>
                <a:lnTo>
                  <a:pt x="6019800" y="7826829"/>
                </a:lnTo>
                <a:lnTo>
                  <a:pt x="5943600" y="7892143"/>
                </a:lnTo>
                <a:lnTo>
                  <a:pt x="5693229" y="7783286"/>
                </a:lnTo>
                <a:lnTo>
                  <a:pt x="5747658" y="7717972"/>
                </a:lnTo>
                <a:lnTo>
                  <a:pt x="5747658" y="7717972"/>
                </a:lnTo>
                <a:lnTo>
                  <a:pt x="5617029" y="7728857"/>
                </a:lnTo>
                <a:lnTo>
                  <a:pt x="5573486" y="7663543"/>
                </a:lnTo>
                <a:lnTo>
                  <a:pt x="5442858" y="7707086"/>
                </a:lnTo>
                <a:lnTo>
                  <a:pt x="5377543" y="7685314"/>
                </a:lnTo>
                <a:lnTo>
                  <a:pt x="4974772" y="7717972"/>
                </a:lnTo>
                <a:lnTo>
                  <a:pt x="4169229" y="7522029"/>
                </a:lnTo>
                <a:lnTo>
                  <a:pt x="3864429" y="7336972"/>
                </a:lnTo>
                <a:lnTo>
                  <a:pt x="3690258" y="7315200"/>
                </a:lnTo>
                <a:lnTo>
                  <a:pt x="3614058" y="7326086"/>
                </a:lnTo>
                <a:lnTo>
                  <a:pt x="3548743" y="7141029"/>
                </a:lnTo>
                <a:lnTo>
                  <a:pt x="3298372" y="7151914"/>
                </a:lnTo>
                <a:lnTo>
                  <a:pt x="3156858" y="6955972"/>
                </a:lnTo>
                <a:lnTo>
                  <a:pt x="2852058" y="7032172"/>
                </a:lnTo>
                <a:lnTo>
                  <a:pt x="2808515" y="6999514"/>
                </a:lnTo>
                <a:lnTo>
                  <a:pt x="2797629" y="7162800"/>
                </a:lnTo>
                <a:lnTo>
                  <a:pt x="2764972" y="7141029"/>
                </a:lnTo>
                <a:lnTo>
                  <a:pt x="2754086" y="6988629"/>
                </a:lnTo>
                <a:lnTo>
                  <a:pt x="2623458" y="7032172"/>
                </a:lnTo>
                <a:lnTo>
                  <a:pt x="2427515" y="7151914"/>
                </a:lnTo>
                <a:lnTo>
                  <a:pt x="2307772" y="7162800"/>
                </a:lnTo>
                <a:lnTo>
                  <a:pt x="2253343" y="7064829"/>
                </a:lnTo>
                <a:lnTo>
                  <a:pt x="2177143" y="7053943"/>
                </a:lnTo>
                <a:lnTo>
                  <a:pt x="1937658" y="7271657"/>
                </a:lnTo>
                <a:lnTo>
                  <a:pt x="1654629" y="7271657"/>
                </a:lnTo>
                <a:lnTo>
                  <a:pt x="1197429" y="7293429"/>
                </a:lnTo>
                <a:lnTo>
                  <a:pt x="337458" y="7032172"/>
                </a:lnTo>
                <a:lnTo>
                  <a:pt x="130629" y="6945086"/>
                </a:lnTo>
                <a:lnTo>
                  <a:pt x="0" y="6934200"/>
                </a:lnTo>
                <a:lnTo>
                  <a:pt x="76200" y="6847114"/>
                </a:lnTo>
                <a:lnTo>
                  <a:pt x="250372" y="6814457"/>
                </a:lnTo>
                <a:lnTo>
                  <a:pt x="195943" y="6738257"/>
                </a:lnTo>
                <a:cubicBezTo>
                  <a:pt x="184251" y="6621327"/>
                  <a:pt x="168750" y="6662017"/>
                  <a:pt x="195943" y="6607629"/>
                </a:cubicBezTo>
                <a:lnTo>
                  <a:pt x="185058" y="6498772"/>
                </a:lnTo>
                <a:lnTo>
                  <a:pt x="272143" y="6520543"/>
                </a:lnTo>
                <a:lnTo>
                  <a:pt x="337458" y="6509657"/>
                </a:lnTo>
                <a:lnTo>
                  <a:pt x="391886" y="6389914"/>
                </a:lnTo>
                <a:lnTo>
                  <a:pt x="413658" y="6444343"/>
                </a:lnTo>
                <a:lnTo>
                  <a:pt x="511629" y="6346372"/>
                </a:lnTo>
                <a:lnTo>
                  <a:pt x="609600" y="6389914"/>
                </a:lnTo>
                <a:lnTo>
                  <a:pt x="870858" y="6226629"/>
                </a:lnTo>
                <a:lnTo>
                  <a:pt x="859972" y="6106886"/>
                </a:lnTo>
                <a:lnTo>
                  <a:pt x="1034143" y="5823857"/>
                </a:lnTo>
                <a:lnTo>
                  <a:pt x="1415143" y="5029200"/>
                </a:lnTo>
                <a:lnTo>
                  <a:pt x="1208315" y="4996543"/>
                </a:lnTo>
                <a:lnTo>
                  <a:pt x="1132115" y="4942114"/>
                </a:lnTo>
                <a:lnTo>
                  <a:pt x="1436915" y="4474029"/>
                </a:lnTo>
                <a:lnTo>
                  <a:pt x="1578429" y="4441372"/>
                </a:lnTo>
                <a:lnTo>
                  <a:pt x="1480458" y="4386943"/>
                </a:lnTo>
                <a:lnTo>
                  <a:pt x="1643743" y="3995057"/>
                </a:lnTo>
                <a:lnTo>
                  <a:pt x="1948543" y="4016829"/>
                </a:lnTo>
                <a:lnTo>
                  <a:pt x="1948543" y="3799114"/>
                </a:lnTo>
                <a:lnTo>
                  <a:pt x="2177143" y="3309257"/>
                </a:lnTo>
                <a:lnTo>
                  <a:pt x="2264229" y="3156857"/>
                </a:lnTo>
                <a:lnTo>
                  <a:pt x="2351315" y="3048000"/>
                </a:lnTo>
                <a:lnTo>
                  <a:pt x="2590800" y="2917372"/>
                </a:lnTo>
                <a:lnTo>
                  <a:pt x="3004458" y="2732314"/>
                </a:lnTo>
                <a:lnTo>
                  <a:pt x="3015343" y="2634343"/>
                </a:lnTo>
                <a:lnTo>
                  <a:pt x="3058886" y="2427514"/>
                </a:lnTo>
                <a:lnTo>
                  <a:pt x="3156858" y="2405743"/>
                </a:lnTo>
                <a:lnTo>
                  <a:pt x="3222172" y="2166257"/>
                </a:lnTo>
                <a:lnTo>
                  <a:pt x="3363686" y="2166257"/>
                </a:lnTo>
                <a:lnTo>
                  <a:pt x="3450772" y="2090057"/>
                </a:lnTo>
                <a:lnTo>
                  <a:pt x="3439886" y="2002972"/>
                </a:lnTo>
                <a:lnTo>
                  <a:pt x="3385458" y="1905000"/>
                </a:lnTo>
                <a:lnTo>
                  <a:pt x="3548743" y="1426029"/>
                </a:lnTo>
                <a:lnTo>
                  <a:pt x="3450772" y="1360714"/>
                </a:lnTo>
                <a:lnTo>
                  <a:pt x="3178629" y="1382486"/>
                </a:lnTo>
                <a:lnTo>
                  <a:pt x="3091543" y="1828800"/>
                </a:lnTo>
                <a:lnTo>
                  <a:pt x="2917372" y="1817914"/>
                </a:lnTo>
                <a:lnTo>
                  <a:pt x="2775858" y="1730829"/>
                </a:lnTo>
                <a:lnTo>
                  <a:pt x="2634343" y="1926772"/>
                </a:lnTo>
                <a:lnTo>
                  <a:pt x="2525486" y="1948543"/>
                </a:lnTo>
                <a:lnTo>
                  <a:pt x="2884715" y="1382486"/>
                </a:lnTo>
                <a:lnTo>
                  <a:pt x="3189515" y="1219200"/>
                </a:lnTo>
                <a:cubicBezTo>
                  <a:pt x="3325533" y="1042744"/>
                  <a:pt x="3592286" y="908595"/>
                  <a:pt x="3592286" y="685800"/>
                </a:cubicBezTo>
                <a:lnTo>
                  <a:pt x="3962400" y="696686"/>
                </a:lnTo>
                <a:lnTo>
                  <a:pt x="4093029" y="598714"/>
                </a:lnTo>
                <a:lnTo>
                  <a:pt x="3962400" y="576943"/>
                </a:lnTo>
                <a:lnTo>
                  <a:pt x="4278086" y="228600"/>
                </a:lnTo>
                <a:lnTo>
                  <a:pt x="4365172"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2844" y="254792"/>
            <a:ext cx="1071570" cy="369332"/>
          </a:xfrm>
          <a:prstGeom prst="rect">
            <a:avLst/>
          </a:prstGeom>
          <a:noFill/>
        </p:spPr>
        <p:txBody>
          <a:bodyPr wrap="square" rtlCol="0">
            <a:spAutoFit/>
          </a:bodyPr>
          <a:lstStyle/>
          <a:p>
            <a:r>
              <a:rPr lang="zh-TW" altLang="en-US" b="1" dirty="0" smtClean="0">
                <a:solidFill>
                  <a:srgbClr val="0000FF"/>
                </a:solidFill>
                <a:latin typeface="微軟正黑體" panose="020B0604030504040204" pitchFamily="34" charset="-120"/>
                <a:ea typeface="微軟正黑體" panose="020B0604030504040204" pitchFamily="34" charset="-120"/>
              </a:rPr>
              <a:t>彰化縣</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5" name="圖片 4" descr="彰化縣產業發展構想.png"/>
          <p:cNvPicPr>
            <a:picLocks noChangeAspect="1"/>
          </p:cNvPicPr>
          <p:nvPr/>
        </p:nvPicPr>
        <p:blipFill>
          <a:blip r:embed="rId2" cstate="print"/>
          <a:srcRect b="99333"/>
          <a:stretch>
            <a:fillRect/>
          </a:stretch>
        </p:blipFill>
        <p:spPr>
          <a:xfrm>
            <a:off x="1000100" y="580305"/>
            <a:ext cx="7786742" cy="45719"/>
          </a:xfrm>
          <a:prstGeom prst="rect">
            <a:avLst/>
          </a:prstGeom>
        </p:spPr>
      </p:pic>
      <p:sp>
        <p:nvSpPr>
          <p:cNvPr id="6" name="文字方塊 5"/>
          <p:cNvSpPr txBox="1"/>
          <p:nvPr/>
        </p:nvSpPr>
        <p:spPr>
          <a:xfrm>
            <a:off x="976288" y="325508"/>
            <a:ext cx="3523704" cy="276999"/>
          </a:xfrm>
          <a:prstGeom prst="rect">
            <a:avLst/>
          </a:prstGeom>
          <a:noFill/>
        </p:spPr>
        <p:txBody>
          <a:bodyPr wrap="square" rtlCol="0">
            <a:spAutoFit/>
          </a:bodyPr>
          <a:lstStyle/>
          <a:p>
            <a:r>
              <a:rPr lang="en-US" altLang="zh-TW" sz="1200" b="1" dirty="0" smtClean="0">
                <a:solidFill>
                  <a:srgbClr val="0F025E"/>
                </a:solidFill>
                <a:latin typeface="微軟正黑體" panose="020B0604030504040204" pitchFamily="34" charset="-120"/>
                <a:ea typeface="微軟正黑體" panose="020B0604030504040204" pitchFamily="34" charset="-120"/>
              </a:rPr>
              <a:t>111</a:t>
            </a:r>
            <a:r>
              <a:rPr lang="zh-TW" altLang="en-US" sz="1200" b="1" dirty="0" smtClean="0">
                <a:solidFill>
                  <a:srgbClr val="0F025E"/>
                </a:solidFill>
                <a:latin typeface="微軟正黑體" panose="020B0604030504040204" pitchFamily="34" charset="-120"/>
                <a:ea typeface="微軟正黑體" panose="020B0604030504040204" pitchFamily="34" charset="-120"/>
              </a:rPr>
              <a:t>年度 農地政策及管理法規講習</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r>
              <a:rPr lang="zh-TW" altLang="en-US" sz="1200" b="1" dirty="0" smtClean="0">
                <a:solidFill>
                  <a:srgbClr val="0F025E"/>
                </a:solidFill>
                <a:latin typeface="微軟正黑體" panose="020B0604030504040204" pitchFamily="34" charset="-120"/>
                <a:ea typeface="微軟正黑體" panose="020B0604030504040204" pitchFamily="34" charset="-120"/>
              </a:rPr>
              <a:t>台中中興大學</a:t>
            </a:r>
            <a:r>
              <a:rPr lang="en-US" altLang="zh-TW" sz="1200" b="1" dirty="0" smtClean="0">
                <a:solidFill>
                  <a:srgbClr val="0F025E"/>
                </a:solidFill>
                <a:latin typeface="微軟正黑體" panose="020B0604030504040204" pitchFamily="34" charset="-120"/>
                <a:ea typeface="微軟正黑體" panose="020B0604030504040204" pitchFamily="34" charset="-120"/>
              </a:rPr>
              <a:t>)</a:t>
            </a:r>
            <a:endParaRPr lang="zh-TW" altLang="en-US" sz="1200" b="1" dirty="0">
              <a:solidFill>
                <a:srgbClr val="0F025E"/>
              </a:solidFill>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869588"/>
            <a:ext cx="7992888" cy="467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asus\Desktop\4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13" y="716474"/>
            <a:ext cx="1604602" cy="106384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1214414" y="768156"/>
            <a:ext cx="800219" cy="830997"/>
          </a:xfrm>
          <a:prstGeom prst="rect">
            <a:avLst/>
          </a:prstGeom>
          <a:noFill/>
        </p:spPr>
        <p:txBody>
          <a:bodyPr wrap="none" rtlCol="0">
            <a:spAutoFit/>
          </a:bodyPr>
          <a:lstStyle/>
          <a:p>
            <a:pPr algn="ctr"/>
            <a:r>
              <a:rPr lang="zh-TW" altLang="en-US" sz="2400" b="1" dirty="0" smtClean="0">
                <a:solidFill>
                  <a:srgbClr val="C00000"/>
                </a:solidFill>
                <a:latin typeface="標楷體" panose="03000509000000000000" pitchFamily="65" charset="-120"/>
                <a:ea typeface="標楷體" panose="03000509000000000000" pitchFamily="65" charset="-120"/>
              </a:rPr>
              <a:t>疑義</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lgn="ctr"/>
            <a:r>
              <a:rPr lang="en-US" altLang="zh-TW" sz="2400" dirty="0">
                <a:solidFill>
                  <a:srgbClr val="C00000"/>
                </a:solidFill>
                <a:latin typeface="Arial Black" panose="020B0A04020102020204" pitchFamily="34" charset="0"/>
                <a:ea typeface="微軟正黑體" panose="020B0604030504040204" pitchFamily="34" charset="-120"/>
              </a:rPr>
              <a:t>1</a:t>
            </a:r>
            <a:endParaRPr lang="zh-TW" altLang="en-US" sz="2400" dirty="0">
              <a:solidFill>
                <a:srgbClr val="C00000"/>
              </a:solidFill>
              <a:latin typeface="Arial Black" panose="020B0A04020102020204" pitchFamily="34" charset="0"/>
              <a:ea typeface="微軟正黑體" panose="020B0604030504040204" pitchFamily="34" charset="-12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7262" y="696960"/>
            <a:ext cx="811163" cy="106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2052283" y="835947"/>
            <a:ext cx="4480714" cy="830997"/>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都是稻草或估死的雜草</a:t>
            </a:r>
            <a:endPar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無法確定會不會種下一期稻作</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97805579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7133</TotalTime>
  <Words>2076</Words>
  <Application>Microsoft Office PowerPoint</Application>
  <PresentationFormat>如螢幕大小 (4:3)</PresentationFormat>
  <Paragraphs>305</Paragraphs>
  <Slides>42</Slides>
  <Notes>1</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42</vt:i4>
      </vt:variant>
    </vt:vector>
  </HeadingPairs>
  <TitlesOfParts>
    <vt:vector size="54" baseType="lpstr">
      <vt:lpstr>굴림</vt:lpstr>
      <vt:lpstr>HY헤드라인M</vt:lpstr>
      <vt:lpstr>華康新特明體</vt:lpstr>
      <vt:lpstr>微軟正黑體</vt:lpstr>
      <vt:lpstr>新細明體</vt:lpstr>
      <vt:lpstr>標楷體</vt:lpstr>
      <vt:lpstr>Arial</vt:lpstr>
      <vt:lpstr>Arial Black</vt:lpstr>
      <vt:lpstr>Calibri</vt:lpstr>
      <vt:lpstr>Cambria</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yeeeeee</dc:creator>
  <cp:lastModifiedBy>林柏綸</cp:lastModifiedBy>
  <cp:revision>457</cp:revision>
  <cp:lastPrinted>2020-11-03T15:04:47Z</cp:lastPrinted>
  <dcterms:created xsi:type="dcterms:W3CDTF">2017-03-08T05:21:55Z</dcterms:created>
  <dcterms:modified xsi:type="dcterms:W3CDTF">2022-03-28T01:22:52Z</dcterms:modified>
</cp:coreProperties>
</file>